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30"/>
  </p:notesMasterIdLst>
  <p:handoutMasterIdLst>
    <p:handoutMasterId r:id="rId31"/>
  </p:handoutMasterIdLst>
  <p:sldIdLst>
    <p:sldId id="331" r:id="rId5"/>
    <p:sldId id="315" r:id="rId6"/>
    <p:sldId id="358" r:id="rId7"/>
    <p:sldId id="360" r:id="rId8"/>
    <p:sldId id="343" r:id="rId9"/>
    <p:sldId id="342" r:id="rId10"/>
    <p:sldId id="344" r:id="rId11"/>
    <p:sldId id="337" r:id="rId12"/>
    <p:sldId id="356" r:id="rId13"/>
    <p:sldId id="357" r:id="rId14"/>
    <p:sldId id="338" r:id="rId15"/>
    <p:sldId id="350" r:id="rId16"/>
    <p:sldId id="352" r:id="rId17"/>
    <p:sldId id="339" r:id="rId18"/>
    <p:sldId id="345" r:id="rId19"/>
    <p:sldId id="347" r:id="rId20"/>
    <p:sldId id="346" r:id="rId21"/>
    <p:sldId id="351" r:id="rId22"/>
    <p:sldId id="340" r:id="rId23"/>
    <p:sldId id="353" r:id="rId24"/>
    <p:sldId id="354" r:id="rId25"/>
    <p:sldId id="355" r:id="rId26"/>
    <p:sldId id="361" r:id="rId27"/>
    <p:sldId id="312" r:id="rId28"/>
    <p:sldId id="3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9F9F9F"/>
    <a:srgbClr val="61BC9E"/>
    <a:srgbClr val="FAB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4EB6F-256B-8060-F030-1CEC186AAF58}" v="1" dt="2024-01-24T16:22:54.393"/>
    <p1510:client id="{3491F584-A8DE-915D-AC7A-26E9B98E26D3}" v="1" dt="2024-01-24T17:45:35.337"/>
    <p1510:client id="{3C404DE2-5C44-401D-918C-5E5A6D7F48D6}" v="579" dt="2024-01-24T23:38:45.647"/>
    <p1510:client id="{4BDAAB3F-3C73-411D-83A8-7A768365B40E}" v="3" dt="2024-01-24T17:41:47.872"/>
    <p1510:client id="{4E960BED-8A6B-73D9-587E-3049850BE661}" v="358" dt="2024-01-23T23:51:32.726"/>
    <p1510:client id="{6BE74C2D-60BB-046E-2CF2-38F2657E5BC4}" v="2" dt="2024-01-24T19:08:42.674"/>
    <p1510:client id="{76E44BEC-6CB5-4B33-AEB2-FB49818158DE}" v="995" dt="2024-01-24T07:48:15.702"/>
    <p1510:client id="{7D878AD3-DC5F-E76A-D244-FC7ACC7DD3A1}" v="1" dt="2024-01-23T23:45:43.533"/>
    <p1510:client id="{82CCA043-A85C-20C0-5204-26F6D5BCAFCB}" v="20" dt="2024-01-24T20:19:24.307"/>
    <p1510:client id="{963A9429-8D19-295D-7768-89EDA7125CDA}" v="1771" dt="2024-01-24T02:36:55.387"/>
    <p1510:client id="{A0282748-B0FC-8C85-4F8B-60FDF7DF8D64}" v="12" dt="2024-01-24T22:09:09.024"/>
    <p1510:client id="{A0F20499-6D37-C6FD-E5D4-36797F49E408}" v="250" dt="2024-01-24T23:10:39.593"/>
    <p1510:client id="{AD309866-625E-C23D-7A3C-8D7AF1E403A3}" v="583" dt="2024-01-24T23:21:32.807"/>
    <p1510:client id="{B77EF7F4-6427-14A8-A2A0-830CCE275E4D}" v="2" dt="2024-01-24T23:34:42.619"/>
    <p1510:client id="{E47D9084-1F24-C61D-DC01-1141283B8634}" v="244" dt="2024-01-24T01:47:43.326"/>
    <p1510:client id="{F9E304C0-B5BA-2D82-680B-E77C95D3C618}" v="104" dt="2024-01-24T17:38:13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1392"/>
        <p:guide pos="7056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9F4BC-98CA-F44D-581F-484130B015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88EBC-6FD2-13E1-4748-820723A539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4D3DC-26EE-4B73-93EB-EF444A20F75D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444E0-2CA9-C21D-D6EA-7E795AD32F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DF5F-5B7D-4B84-D6B4-A837BF5041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68A9-2974-4246-B266-22A9D8585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801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394486"/>
            <a:ext cx="10156952" cy="1937402"/>
          </a:xfrm>
        </p:spPr>
        <p:txBody>
          <a:bodyPr anchor="b"/>
          <a:lstStyle>
            <a:lvl1pPr algn="ctr">
              <a:defRPr sz="5400" b="1" i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5475236" y="2920214"/>
            <a:ext cx="0" cy="3672934"/>
          </a:xfrm>
          <a:prstGeom prst="line">
            <a:avLst/>
          </a:prstGeom>
          <a:ln w="66675" cap="sq">
            <a:solidFill>
              <a:srgbClr val="61BC9E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4C9DBCFA-5662-17EF-6819-B2D1996A23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247" y="3429000"/>
            <a:ext cx="3972053" cy="2075173"/>
          </a:xfrm>
          <a:prstGeom prst="rect">
            <a:avLst/>
          </a:prstGeom>
        </p:spPr>
      </p:pic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66B4891D-2E56-4684-AACD-9B7A4FF5BA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48659" y="3348930"/>
            <a:ext cx="4799115" cy="437661"/>
          </a:xfrm>
        </p:spPr>
        <p:txBody>
          <a:bodyPr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hr-HR"/>
              <a:t>Name </a:t>
            </a:r>
            <a:r>
              <a:rPr lang="hr-HR" err="1"/>
              <a:t>Surname</a:t>
            </a:r>
            <a:br>
              <a:rPr lang="hr-HR"/>
            </a:br>
            <a:endParaRPr lang="hr-HR"/>
          </a:p>
          <a:p>
            <a:pPr lvl="0"/>
            <a:br>
              <a:rPr lang="hr-HR"/>
            </a:br>
            <a:endParaRPr lang="hr-HR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C578CB08-B1AC-AB66-B2A6-9B7B33B28EE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48661" y="4656735"/>
            <a:ext cx="4799114" cy="115727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hr-HR"/>
              <a:t>University </a:t>
            </a:r>
            <a:r>
              <a:rPr lang="hr-HR" err="1"/>
              <a:t>of</a:t>
            </a:r>
            <a:r>
              <a:rPr lang="hr-HR"/>
              <a:t> XXX</a:t>
            </a:r>
          </a:p>
          <a:p>
            <a:pPr lvl="0"/>
            <a:r>
              <a:rPr lang="hr-HR" err="1"/>
              <a:t>Faculty</a:t>
            </a:r>
            <a:r>
              <a:rPr lang="hr-HR"/>
              <a:t> </a:t>
            </a:r>
            <a:r>
              <a:rPr lang="hr-HR" err="1"/>
              <a:t>of</a:t>
            </a:r>
            <a:r>
              <a:rPr lang="hr-HR"/>
              <a:t> XXX</a:t>
            </a:r>
          </a:p>
          <a:p>
            <a:pPr lvl="0"/>
            <a:r>
              <a:rPr lang="hr-HR" err="1"/>
              <a:t>Country</a:t>
            </a:r>
            <a:endParaRPr lang="en-US"/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84A22F4D-D1EC-D483-0A85-609A78928FD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48660" y="4105580"/>
            <a:ext cx="4799114" cy="350837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hr-HR"/>
              <a:t>your@email.com</a:t>
            </a:r>
          </a:p>
        </p:txBody>
      </p:sp>
      <p:sp>
        <p:nvSpPr>
          <p:cNvPr id="25" name="Content Placeholder 26">
            <a:extLst>
              <a:ext uri="{FF2B5EF4-FFF2-40B4-BE49-F238E27FC236}">
                <a16:creationId xmlns:a16="http://schemas.microsoft.com/office/drawing/2014/main" id="{39411644-1709-D88C-C8B1-407578A64B7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818777" y="6287960"/>
            <a:ext cx="3136900" cy="344610"/>
          </a:xfrm>
        </p:spPr>
        <p:txBody>
          <a:bodyPr>
            <a:normAutofit/>
          </a:bodyPr>
          <a:lstStyle>
            <a:lvl1pPr marL="0" indent="0" algn="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hr-HR"/>
              <a:t>Date, Place</a:t>
            </a:r>
            <a:endParaRPr lang="en-US"/>
          </a:p>
        </p:txBody>
      </p:sp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58BDA9-C6FB-6E55-0CE4-DBE4051FE4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5122" y="5234789"/>
            <a:ext cx="1000555" cy="10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115503" y="0"/>
            <a:ext cx="13246" cy="6849687"/>
          </a:xfrm>
          <a:prstGeom prst="line">
            <a:avLst/>
          </a:prstGeom>
          <a:ln w="66675" cap="sq">
            <a:solidFill>
              <a:srgbClr val="61BC9E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1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rgbClr val="61B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solidFill>
            <a:srgbClr val="61B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119123" y="0"/>
            <a:ext cx="0" cy="6849687"/>
          </a:xfrm>
          <a:prstGeom prst="line">
            <a:avLst/>
          </a:prstGeom>
          <a:ln w="66675" cap="sq">
            <a:solidFill>
              <a:srgbClr val="FAB627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4FB1BD-5D7F-D922-6BB8-A30E61D2E16D}"/>
              </a:ext>
            </a:extLst>
          </p:cNvPr>
          <p:cNvCxnSpPr>
            <a:cxnSpLocks/>
          </p:cNvCxnSpPr>
          <p:nvPr userDrawn="1"/>
        </p:nvCxnSpPr>
        <p:spPr>
          <a:xfrm>
            <a:off x="115503" y="0"/>
            <a:ext cx="13246" cy="6849687"/>
          </a:xfrm>
          <a:prstGeom prst="line">
            <a:avLst/>
          </a:prstGeom>
          <a:ln w="66675" cap="sq">
            <a:solidFill>
              <a:srgbClr val="61BC9E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A81998-DAC0-CAF6-6B9B-857BFAEF0BD2}"/>
              </a:ext>
            </a:extLst>
          </p:cNvPr>
          <p:cNvCxnSpPr>
            <a:cxnSpLocks/>
          </p:cNvCxnSpPr>
          <p:nvPr userDrawn="1"/>
        </p:nvCxnSpPr>
        <p:spPr>
          <a:xfrm>
            <a:off x="115503" y="0"/>
            <a:ext cx="13246" cy="6849687"/>
          </a:xfrm>
          <a:prstGeom prst="line">
            <a:avLst/>
          </a:prstGeom>
          <a:ln w="66675" cap="sq">
            <a:solidFill>
              <a:srgbClr val="FAB627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66675" cap="sq">
            <a:solidFill>
              <a:srgbClr val="61BC9E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solidFill>
            <a:srgbClr val="FAB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61B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none" spc="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66675" cap="sq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AC96AF-DDDC-037A-4C29-CCAD9D798252}"/>
              </a:ext>
            </a:extLst>
          </p:cNvPr>
          <p:cNvCxnSpPr>
            <a:cxnSpLocks/>
          </p:cNvCxnSpPr>
          <p:nvPr userDrawn="1"/>
        </p:nvCxnSpPr>
        <p:spPr>
          <a:xfrm>
            <a:off x="115503" y="0"/>
            <a:ext cx="13246" cy="6849687"/>
          </a:xfrm>
          <a:prstGeom prst="line">
            <a:avLst/>
          </a:prstGeom>
          <a:ln w="66675" cap="sq">
            <a:solidFill>
              <a:srgbClr val="61BC9E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351074-ACD9-1EF8-FA15-F06C624835DF}"/>
              </a:ext>
            </a:extLst>
          </p:cNvPr>
          <p:cNvCxnSpPr>
            <a:cxnSpLocks/>
          </p:cNvCxnSpPr>
          <p:nvPr userDrawn="1"/>
        </p:nvCxnSpPr>
        <p:spPr>
          <a:xfrm>
            <a:off x="115503" y="0"/>
            <a:ext cx="13246" cy="6849687"/>
          </a:xfrm>
          <a:prstGeom prst="line">
            <a:avLst/>
          </a:prstGeom>
          <a:ln w="66675" cap="sq">
            <a:solidFill>
              <a:srgbClr val="61BC9E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B0C809-8E14-139D-C010-B5025E7C6DD7}"/>
              </a:ext>
            </a:extLst>
          </p:cNvPr>
          <p:cNvCxnSpPr>
            <a:cxnSpLocks/>
          </p:cNvCxnSpPr>
          <p:nvPr userDrawn="1"/>
        </p:nvCxnSpPr>
        <p:spPr>
          <a:xfrm>
            <a:off x="115503" y="0"/>
            <a:ext cx="13246" cy="6849687"/>
          </a:xfrm>
          <a:prstGeom prst="line">
            <a:avLst/>
          </a:prstGeom>
          <a:ln w="66675" cap="sq">
            <a:solidFill>
              <a:srgbClr val="FAB627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AF8BB5-DB97-AB32-B5E9-21232FDD160D}"/>
              </a:ext>
            </a:extLst>
          </p:cNvPr>
          <p:cNvCxnSpPr>
            <a:cxnSpLocks/>
          </p:cNvCxnSpPr>
          <p:nvPr userDrawn="1"/>
        </p:nvCxnSpPr>
        <p:spPr>
          <a:xfrm>
            <a:off x="115503" y="0"/>
            <a:ext cx="13246" cy="6849687"/>
          </a:xfrm>
          <a:prstGeom prst="line">
            <a:avLst/>
          </a:prstGeom>
          <a:ln w="66675" cap="sq">
            <a:solidFill>
              <a:srgbClr val="FAB627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709112-0654-021E-4229-25F2676DB28C}"/>
              </a:ext>
            </a:extLst>
          </p:cNvPr>
          <p:cNvCxnSpPr>
            <a:cxnSpLocks/>
          </p:cNvCxnSpPr>
          <p:nvPr userDrawn="1"/>
        </p:nvCxnSpPr>
        <p:spPr>
          <a:xfrm>
            <a:off x="115503" y="0"/>
            <a:ext cx="13246" cy="6849687"/>
          </a:xfrm>
          <a:prstGeom prst="line">
            <a:avLst/>
          </a:prstGeom>
          <a:ln w="66675" cap="sq">
            <a:solidFill>
              <a:srgbClr val="61BC9E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34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ection Header">
    <p:bg>
      <p:bgPr>
        <a:solidFill>
          <a:srgbClr val="FAB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solidFill>
          <a:srgbClr val="61B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none" spc="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66675" cap="sq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rgbClr val="FAB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none" spc="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66675" cap="sq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72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61B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none" spc="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66675" cap="sq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00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58266"/>
            <a:ext cx="6190488" cy="1956334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9DE6AB-F94C-F01B-24B0-49CE238876DF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21628"/>
            <a:ext cx="12192000" cy="0"/>
          </a:xfrm>
          <a:prstGeom prst="line">
            <a:avLst/>
          </a:prstGeom>
          <a:ln w="66675" cap="sq">
            <a:solidFill>
              <a:srgbClr val="FAB627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7" r:id="rId2"/>
    <p:sldLayoutId id="2147483718" r:id="rId3"/>
    <p:sldLayoutId id="2147483721" r:id="rId4"/>
    <p:sldLayoutId id="2147483709" r:id="rId5"/>
    <p:sldLayoutId id="2147483717" r:id="rId6"/>
    <p:sldLayoutId id="2147483722" r:id="rId7"/>
    <p:sldLayoutId id="2147483723" r:id="rId8"/>
    <p:sldLayoutId id="2147483710" r:id="rId9"/>
    <p:sldLayoutId id="2147483698" r:id="rId10"/>
    <p:sldLayoutId id="2147483720" r:id="rId11"/>
    <p:sldLayoutId id="2147483712" r:id="rId12"/>
    <p:sldLayoutId id="2147483713" r:id="rId13"/>
    <p:sldLayoutId id="2147483700" r:id="rId14"/>
    <p:sldLayoutId id="2147483701" r:id="rId15"/>
    <p:sldLayoutId id="2147483716" r:id="rId16"/>
    <p:sldLayoutId id="2147483714" r:id="rId17"/>
    <p:sldLayoutId id="2147483715" r:id="rId18"/>
    <p:sldLayoutId id="2147483702" r:id="rId19"/>
    <p:sldLayoutId id="2147483703" r:id="rId20"/>
    <p:sldLayoutId id="2147483704" r:id="rId21"/>
    <p:sldLayoutId id="2147483705" r:id="rId2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sociallab.fer.hr/play2green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lab.fer.hr/play2green/" TargetMode="External"/><Relationship Id="rId2" Type="http://schemas.openxmlformats.org/officeDocument/2006/relationships/hyperlink" Target="https://www.figma.com/file/HfD7OjU9Taeaozfkn1pMvE/OceanRescue_P2G?type=design&amp;node-id=241-66&amp;mode=design&amp;t=O4lYXbzgHDdTaeoD-0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reepik.com/free-vector/hand-drawn-flat-design-metaverse-illustration_21858350.htm#query=augmented%20reality&amp;position=27&amp;from_view=search&amp;track=ais&amp;uuid=e3e33ee5-56ef-461e-b851-28a677880ba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figma.com/file/HfD7OjU9Taeaozfkn1pMvE/OceanRescue_P2G?type=design&amp;node-id=56-21&amp;mode=design&amp;t=NXjc3sBoXiK3N8Jf-0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20F1C-DEAC-2FC2-C5AE-0740AD6AD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46" y="1787089"/>
            <a:ext cx="11420909" cy="1597949"/>
          </a:xfrm>
        </p:spPr>
        <p:txBody>
          <a:bodyPr>
            <a:normAutofit/>
          </a:bodyPr>
          <a:lstStyle/>
          <a:p>
            <a:pPr algn="ctr"/>
            <a:r>
              <a:rPr lang="hr-HR" sz="4000"/>
              <a:t>Studija izvedivosti ozbiljne igre </a:t>
            </a:r>
            <a:r>
              <a:rPr lang="hr-HR" sz="4000" i="1"/>
              <a:t>Aqua Saviours</a:t>
            </a:r>
            <a:r>
              <a:rPr lang="hr-HR" sz="4000"/>
              <a:t> na temu zagađenja oceana</a:t>
            </a:r>
            <a:endParaRPr lang="en-GB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65582-2D5C-2EA7-C29D-7EE0C834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26" y="-73651"/>
            <a:ext cx="4478013" cy="143337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91758C2-54E2-EFFD-A224-4CAADDEEA4C1}"/>
              </a:ext>
            </a:extLst>
          </p:cNvPr>
          <p:cNvSpPr txBox="1">
            <a:spLocks/>
          </p:cNvSpPr>
          <p:nvPr/>
        </p:nvSpPr>
        <p:spPr>
          <a:xfrm>
            <a:off x="3696443" y="1323136"/>
            <a:ext cx="4799115" cy="545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r-HR"/>
              <a:t>Diplomski projekt 2023./2024.</a:t>
            </a:r>
          </a:p>
          <a:p>
            <a:pPr algn="ctr"/>
            <a:endParaRPr lang="hr-HR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521F108-3829-F7D3-FB6F-FB7BBB401540}"/>
              </a:ext>
            </a:extLst>
          </p:cNvPr>
          <p:cNvSpPr txBox="1">
            <a:spLocks/>
          </p:cNvSpPr>
          <p:nvPr/>
        </p:nvSpPr>
        <p:spPr>
          <a:xfrm>
            <a:off x="2313864" y="3581219"/>
            <a:ext cx="8061158" cy="13673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r-HR" sz="1800" b="1"/>
              <a:t>Projektni tim: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hr-HR" sz="1800" b="1"/>
              <a:t>Maja Jurić, Marko Bakić, Marija Dragošević, Matea Gluhak, Iva Ištuk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4AEC5BB-6C10-AF6A-B3A4-DABE99407C80}"/>
              </a:ext>
            </a:extLst>
          </p:cNvPr>
          <p:cNvSpPr txBox="1">
            <a:spLocks/>
          </p:cNvSpPr>
          <p:nvPr/>
        </p:nvSpPr>
        <p:spPr>
          <a:xfrm>
            <a:off x="3944886" y="5498085"/>
            <a:ext cx="4799115" cy="854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r-HR" sz="1800"/>
              <a:t>Nastavnici i suradnici:</a:t>
            </a:r>
          </a:p>
          <a:p>
            <a:pPr algn="ctr"/>
            <a:r>
              <a:rPr lang="hr-HR" sz="1800"/>
              <a:t>izv. prof. dr. sc. Jurica Babić, Ana Radović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A4369F1-77C3-DDAF-C656-68FE9502A06A}"/>
              </a:ext>
            </a:extLst>
          </p:cNvPr>
          <p:cNvSpPr txBox="1">
            <a:spLocks/>
          </p:cNvSpPr>
          <p:nvPr/>
        </p:nvSpPr>
        <p:spPr>
          <a:xfrm>
            <a:off x="4724400" y="647255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r-H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25.01.2024., Zagreb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0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092EE-230F-56F7-B6BC-562FF92C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A68-0978-4CEB-E4F3-93C23C0D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365125"/>
            <a:ext cx="11724640" cy="1325563"/>
          </a:xfrm>
        </p:spPr>
        <p:txBody>
          <a:bodyPr>
            <a:normAutofit/>
          </a:bodyPr>
          <a:lstStyle/>
          <a:p>
            <a:r>
              <a:rPr lang="hr-HR" sz="3600" b="1"/>
              <a:t>Z2: Rezultati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864E2-DFAB-7A73-6215-AF5F87658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hr-HR" sz="2400">
              <a:ea typeface="+mn-lt"/>
              <a:cs typeface="+mn-lt"/>
            </a:endParaRPr>
          </a:p>
          <a:p>
            <a:endParaRPr lang="hr-HR" sz="2400"/>
          </a:p>
          <a:p>
            <a:endParaRPr lang="hr-HR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8516-4793-5E94-961A-70407297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dirty="0" smtClean="0"/>
              <a:pPr/>
              <a:t>10</a:t>
            </a:fld>
            <a:endParaRPr lang="en-US"/>
          </a:p>
        </p:txBody>
      </p:sp>
      <p:pic>
        <p:nvPicPr>
          <p:cNvPr id="7" name="Slika 6" descr="Slika na kojoj se prikazuje peraja, morski pas, riba&#10;&#10;Opis je automatski generiran">
            <a:extLst>
              <a:ext uri="{FF2B5EF4-FFF2-40B4-BE49-F238E27FC236}">
                <a16:creationId xmlns:a16="http://schemas.microsoft.com/office/drawing/2014/main" id="{E5BCA706-B824-D281-4197-F2E42925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3129243"/>
            <a:ext cx="5400675" cy="2437840"/>
          </a:xfrm>
          <a:prstGeom prst="rect">
            <a:avLst/>
          </a:prstGeom>
        </p:spPr>
      </p:pic>
      <p:pic>
        <p:nvPicPr>
          <p:cNvPr id="8" name="Slika 7" descr="Slika na kojoj se prikazuje peraja, Morski sisavac, hrskavičnjače, morski pas&#10;&#10;Opis je automatski generiran">
            <a:extLst>
              <a:ext uri="{FF2B5EF4-FFF2-40B4-BE49-F238E27FC236}">
                <a16:creationId xmlns:a16="http://schemas.microsoft.com/office/drawing/2014/main" id="{1CC30C55-3E65-2C01-0127-F2946324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69637"/>
            <a:ext cx="5153025" cy="2080476"/>
          </a:xfrm>
          <a:prstGeom prst="rect">
            <a:avLst/>
          </a:prstGeom>
        </p:spPr>
      </p:pic>
      <p:pic>
        <p:nvPicPr>
          <p:cNvPr id="6" name="Slika 5" descr="Slika na kojoj se prikazuje snimka zaslona, dizajn&#10;&#10;Opis je automatski generiran">
            <a:extLst>
              <a:ext uri="{FF2B5EF4-FFF2-40B4-BE49-F238E27FC236}">
                <a16:creationId xmlns:a16="http://schemas.microsoft.com/office/drawing/2014/main" id="{A60B62CE-0ADE-299C-5342-7E909B1D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61" y="182910"/>
            <a:ext cx="3166057" cy="1952377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333B93DB-FCF9-DB9C-F3D4-BFB0D5446076}"/>
              </a:ext>
            </a:extLst>
          </p:cNvPr>
          <p:cNvSpPr txBox="1"/>
          <p:nvPr/>
        </p:nvSpPr>
        <p:spPr>
          <a:xfrm>
            <a:off x="3466563" y="6061119"/>
            <a:ext cx="61657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/>
              <a:t>Je li korištenje AI uopće potrebno u ovoj igrici?</a:t>
            </a: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85B4A913-30B4-4BAF-0FE0-4B58EA7695BE}"/>
              </a:ext>
            </a:extLst>
          </p:cNvPr>
          <p:cNvSpPr txBox="1"/>
          <p:nvPr/>
        </p:nvSpPr>
        <p:spPr>
          <a:xfrm>
            <a:off x="633210" y="3952203"/>
            <a:ext cx="52991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/>
              <a:t>Primjena Emerald AI koja prikaz</a:t>
            </a:r>
            <a:r>
              <a:rPr lang="hr-HR">
                <a:latin typeface="Times New Roman"/>
                <a:cs typeface="Times New Roman"/>
              </a:rPr>
              <a:t> </a:t>
            </a:r>
            <a:r>
              <a:rPr lang="hr-HR"/>
              <a:t>uje agresivno ponašanje životinja i njihovu borbu</a:t>
            </a:r>
          </a:p>
        </p:txBody>
      </p: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86207996-09CC-BA7C-8931-487420231895}"/>
              </a:ext>
            </a:extLst>
          </p:cNvPr>
          <p:cNvSpPr txBox="1"/>
          <p:nvPr/>
        </p:nvSpPr>
        <p:spPr>
          <a:xfrm>
            <a:off x="6171126" y="2320880"/>
            <a:ext cx="49637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/>
              <a:t>Primjena ML Agenta – morski pas koji je treniran da ulovi ribu i ne padne s plohe</a:t>
            </a:r>
          </a:p>
        </p:txBody>
      </p:sp>
    </p:spTree>
    <p:extLst>
      <p:ext uri="{BB962C8B-B14F-4D97-AF65-F5344CB8AC3E}">
        <p14:creationId xmlns:p14="http://schemas.microsoft.com/office/powerpoint/2010/main" val="106546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0DEF-C404-E628-3BFF-9157D7BC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3600" b="1"/>
              <a:t>Z3: Evaluacija i razrada edukacijskog sadržaja</a:t>
            </a:r>
            <a:endParaRPr lang="en-US" sz="36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07D0D-82D7-A014-83EB-FADE3F2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CCEF09-7780-6960-BBB8-539F460C8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73697" cy="48958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sz="2400" b="1" dirty="0"/>
              <a:t>Zadatak:</a:t>
            </a:r>
            <a:r>
              <a:rPr lang="hr-HR" sz="2400" dirty="0"/>
              <a:t> evaluirati i predložiti razradu i vizualizaciju sadržaja</a:t>
            </a:r>
          </a:p>
          <a:p>
            <a:endParaRPr lang="hr-HR" sz="2400" dirty="0"/>
          </a:p>
          <a:p>
            <a:pPr marL="0" indent="0">
              <a:buNone/>
            </a:pPr>
            <a:r>
              <a:rPr lang="hr-HR" sz="2400" dirty="0"/>
              <a:t>Metode unapređivanja edukacijskog sadržaja:</a:t>
            </a:r>
          </a:p>
          <a:p>
            <a:pPr lvl="1" fontAlgn="base"/>
            <a:r>
              <a:rPr lang="hr-HR" b="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Interaktivno učenje pomoću sustava dijaloga</a:t>
            </a:r>
            <a:r>
              <a:rPr lang="en-US" b="0" i="0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hr-HR" b="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Uključivanje studija slučajeva iz stvarnog svijeta</a:t>
            </a:r>
            <a:r>
              <a:rPr lang="hr-HR" b="0" i="0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​</a:t>
            </a:r>
            <a:endParaRPr lang="hr-H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hr-HR" b="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Višejezična podrška</a:t>
            </a:r>
            <a:r>
              <a:rPr lang="hr-HR" b="0" i="0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​</a:t>
            </a:r>
            <a:endParaRPr lang="hr-H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hr-HR" b="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Korištenje AR tehnologije</a:t>
            </a:r>
            <a:r>
              <a:rPr lang="hr-HR" b="0" i="0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​</a:t>
            </a:r>
            <a:endParaRPr lang="hr-H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hr-HR" b="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Prilagodba edukacijskog sadržaja</a:t>
            </a:r>
            <a:r>
              <a:rPr lang="en-US" b="0" i="0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hr-HR" b="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Pristup dodatnim obrazovnim resursima</a:t>
            </a:r>
            <a:r>
              <a:rPr lang="en-US" b="0" i="0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hr-HR" b="0" i="0" u="none" strike="noStrike" dirty="0">
                <a:solidFill>
                  <a:srgbClr val="000000"/>
                </a:solidFill>
                <a:effectLst/>
                <a:latin typeface="Univers" panose="020B0503020202020204" pitchFamily="34" charset="0"/>
              </a:rPr>
              <a:t>Suradnja sa stručnjacima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hr-HR" sz="2400" dirty="0"/>
          </a:p>
          <a:p>
            <a:endParaRPr lang="hr-HR" sz="2400" dirty="0"/>
          </a:p>
          <a:p>
            <a:endParaRPr lang="hr-HR" sz="2400" dirty="0"/>
          </a:p>
          <a:p>
            <a:endParaRPr lang="hr-HR" sz="2400" dirty="0"/>
          </a:p>
          <a:p>
            <a:pPr marL="0" indent="0">
              <a:buNone/>
            </a:pPr>
            <a:endParaRPr lang="hr-HR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7AC22E-C604-0925-8376-AD502B78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53" y="319548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39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8679-1CCC-CE02-122D-DD0499E1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6572"/>
            <a:ext cx="10951545" cy="1325563"/>
          </a:xfrm>
        </p:spPr>
        <p:txBody>
          <a:bodyPr>
            <a:normAutofit/>
          </a:bodyPr>
          <a:lstStyle/>
          <a:p>
            <a:r>
              <a:rPr lang="hr-HR" sz="3600" b="1"/>
              <a:t>Z3: </a:t>
            </a:r>
            <a:r>
              <a:rPr lang="en-US" sz="3600" b="1" err="1"/>
              <a:t>Sustav</a:t>
            </a:r>
            <a:r>
              <a:rPr lang="en-US" sz="3600" b="1"/>
              <a:t> </a:t>
            </a:r>
            <a:r>
              <a:rPr lang="en-US" sz="3600" b="1" err="1"/>
              <a:t>dijaloga</a:t>
            </a:r>
            <a:r>
              <a:rPr lang="en-US" sz="3600" b="1"/>
              <a:t> u Unity</a:t>
            </a:r>
            <a:r>
              <a:rPr lang="hr-HR" sz="3600" b="1"/>
              <a:t>j</a:t>
            </a:r>
            <a:r>
              <a:rPr lang="en-US" sz="3600" b="1"/>
              <a:t>u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D2C0388-3CAF-EC47-D775-B8A94F88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440" y="-236419"/>
            <a:ext cx="3077942" cy="30779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4B55-A3A6-67ED-1E89-7EAD61AD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910" y="124022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Dialogue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828EA-8759-7800-EAA9-74E12B47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B8835-A403-5377-20B5-E30CF32F3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46" y="1863781"/>
            <a:ext cx="4090251" cy="4809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1BF53-572E-02D5-A126-091511786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067" y="1044312"/>
            <a:ext cx="4763116" cy="2690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95F3A-834E-F7A9-BBE4-73C919E7A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870" y="3825056"/>
            <a:ext cx="4744065" cy="28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6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639BA9E-0B72-312E-56CA-36CB40E7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932" y="-223927"/>
            <a:ext cx="3077942" cy="30779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28E3-9816-DA53-4538-A20C8949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06" y="13084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Yarn Spinner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3A5A1-C481-0E91-E8C1-E3082F90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97324-3DDD-F793-0E0B-55DA8C3C3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64" y="1887947"/>
            <a:ext cx="4426974" cy="4667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A945-FC5B-31F4-AFF4-1FF996AFB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45" y="995210"/>
            <a:ext cx="4596579" cy="2913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2F341-75B3-C655-CCD2-F591B5F3C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591" y="4031225"/>
            <a:ext cx="4591398" cy="26915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C3102A-5572-E86C-D3AB-78A9C37E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6572"/>
            <a:ext cx="10951545" cy="1325563"/>
          </a:xfrm>
        </p:spPr>
        <p:txBody>
          <a:bodyPr>
            <a:normAutofit/>
          </a:bodyPr>
          <a:lstStyle/>
          <a:p>
            <a:r>
              <a:rPr lang="hr-HR" sz="3600" b="1"/>
              <a:t>Z3: </a:t>
            </a:r>
            <a:r>
              <a:rPr lang="en-US" sz="3600" b="1" err="1"/>
              <a:t>Sustav</a:t>
            </a:r>
            <a:r>
              <a:rPr lang="en-US" sz="3600" b="1"/>
              <a:t> </a:t>
            </a:r>
            <a:r>
              <a:rPr lang="en-US" sz="3600" b="1" err="1"/>
              <a:t>dijaloga</a:t>
            </a:r>
            <a:r>
              <a:rPr lang="en-US" sz="3600" b="1"/>
              <a:t> u Unity</a:t>
            </a:r>
            <a:r>
              <a:rPr lang="hr-HR" sz="3600" b="1"/>
              <a:t>j</a:t>
            </a:r>
            <a:r>
              <a:rPr lang="en-US" sz="3600" b="1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815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0DEF-C404-E628-3BFF-9157D7BC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3600" b="1"/>
              <a:t>Z4: Evaluacija usvajanja gradiva</a:t>
            </a:r>
            <a:endParaRPr lang="en-US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B654-5F6F-5E1E-6068-A0789D2D8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73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sz="2400" b="1"/>
              <a:t>Zadatak:</a:t>
            </a:r>
            <a:r>
              <a:rPr lang="hr-HR" sz="2400"/>
              <a:t> ocijeniti pristup evaluaciji ishoda učenja te implementirati u Unityju (kviz i prikupljanje podataka unutar igre)</a:t>
            </a:r>
          </a:p>
          <a:p>
            <a:endParaRPr lang="hr-HR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 sz="2000" b="1"/>
              <a:t>Evaluacija u igri </a:t>
            </a:r>
            <a:r>
              <a:rPr lang="hr-HR" sz="2000" b="1" i="1" err="1">
                <a:ea typeface="+mn-lt"/>
                <a:cs typeface="+mn-lt"/>
              </a:rPr>
              <a:t>Aqua</a:t>
            </a:r>
            <a:r>
              <a:rPr lang="hr-HR" sz="2000" b="1" i="1">
                <a:ea typeface="+mn-lt"/>
                <a:cs typeface="+mn-lt"/>
              </a:rPr>
              <a:t> </a:t>
            </a:r>
            <a:r>
              <a:rPr lang="hr-HR" sz="2000" b="1" i="1" err="1">
                <a:ea typeface="+mn-lt"/>
                <a:cs typeface="+mn-lt"/>
              </a:rPr>
              <a:t>Saviours</a:t>
            </a:r>
            <a:r>
              <a:rPr lang="hr-HR" sz="2000" b="1" i="1">
                <a:ea typeface="+mn-lt"/>
                <a:cs typeface="+mn-lt"/>
              </a:rPr>
              <a:t> </a:t>
            </a:r>
            <a:r>
              <a:rPr lang="hr-HR" sz="2000" i="1">
                <a:ea typeface="+mn-lt"/>
                <a:cs typeface="+mn-lt"/>
              </a:rPr>
              <a:t>– </a:t>
            </a:r>
            <a:r>
              <a:rPr lang="hr-HR" sz="2000">
                <a:ea typeface="+mn-lt"/>
                <a:cs typeface="+mn-lt"/>
              </a:rPr>
              <a:t>na predloženom prototipu nije opisana metoda evaluacije učinka igre</a:t>
            </a:r>
            <a:endParaRPr lang="hr-HR" sz="2000" i="1" err="1"/>
          </a:p>
          <a:p>
            <a:pPr lvl="1">
              <a:buFont typeface="Courier New" panose="020B0604020202020204" pitchFamily="34" charset="0"/>
              <a:buChar char="o"/>
            </a:pPr>
            <a:endParaRPr lang="hr-HR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 sz="2000" b="1"/>
              <a:t>Ideja: </a:t>
            </a:r>
            <a:r>
              <a:rPr lang="hr-HR" sz="2000"/>
              <a:t>provesti evaluaciju prikupljanjem korisničkih interakcija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hr-HR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 sz="2000" b="1"/>
              <a:t>Prototip</a:t>
            </a:r>
            <a:r>
              <a:rPr lang="hr-HR" sz="2000"/>
              <a:t>: Igra kviz s podrškom za bilježenje korisničkih interakcija i analiza istih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07D0D-82D7-A014-83EB-FADE3F2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3FCA5-05EA-350F-0E4F-1C5A0753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028" y="4150431"/>
            <a:ext cx="4059650" cy="1943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FFCA64-2E1B-6083-0759-DDD3A40B2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1" t="11097" r="12300" b="10781"/>
          <a:stretch/>
        </p:blipFill>
        <p:spPr>
          <a:xfrm>
            <a:off x="8234303" y="112889"/>
            <a:ext cx="3800552" cy="39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0922-564B-F778-8896-6D7BB0F5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3600" b="1">
                <a:ea typeface="+mj-lt"/>
                <a:cs typeface="+mj-lt"/>
              </a:rPr>
              <a:t>Z4: Kviz – testna </a:t>
            </a:r>
            <a:r>
              <a:rPr lang="hr-HR" sz="3600" b="1" err="1">
                <a:ea typeface="+mj-lt"/>
                <a:cs typeface="+mj-lt"/>
              </a:rPr>
              <a:t>Unity</a:t>
            </a:r>
            <a:r>
              <a:rPr lang="hr-HR" sz="3600" b="1">
                <a:ea typeface="+mj-lt"/>
                <a:cs typeface="+mj-lt"/>
              </a:rPr>
              <a:t> igra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82B79-5106-5963-51F1-922C72807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hr-HR" sz="2000">
              <a:ea typeface="+mn-lt"/>
              <a:cs typeface="+mn-lt"/>
            </a:endParaRPr>
          </a:p>
          <a:p>
            <a:endParaRPr lang="hr-HR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88C3-419D-861D-163C-AAA99F1E5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6A36B-11FF-FF06-6F45-5B0DA17F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2" y="1465929"/>
            <a:ext cx="5531554" cy="3295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5A2A-64F5-CBC1-225A-3CC224C1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59" y="2989204"/>
            <a:ext cx="5842000" cy="3316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66C0C-B91E-260A-8A50-3A50E82B3C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2801" t="11097" r="12300" b="10781"/>
          <a:stretch/>
        </p:blipFill>
        <p:spPr>
          <a:xfrm>
            <a:off x="9730457" y="5969"/>
            <a:ext cx="2569677" cy="26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6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53A20-D42F-13C3-1B87-998CD58CC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C4CF-04CD-9353-FE1F-9446846A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3600" b="1">
                <a:ea typeface="+mj-lt"/>
                <a:cs typeface="+mj-lt"/>
              </a:rPr>
              <a:t>Z4: Arhitektura rješenja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1F89-A277-32A2-A12F-E1207DC0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hr-HR" sz="2000" b="1">
              <a:ea typeface="+mn-lt"/>
              <a:cs typeface="+mn-lt"/>
            </a:endParaRPr>
          </a:p>
          <a:p>
            <a:endParaRPr lang="hr-HR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1A01-3BBB-A892-2F08-9D2DC482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4AB84-28E7-E51E-D22B-FFCE98CA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82" y="1333834"/>
            <a:ext cx="8504296" cy="5337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815283-0B1C-B406-FE2D-71DF95524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2801" t="11097" r="12300" b="10781"/>
          <a:stretch/>
        </p:blipFill>
        <p:spPr>
          <a:xfrm>
            <a:off x="9730457" y="5969"/>
            <a:ext cx="2569677" cy="26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3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B7D48-5286-03E2-5AF3-A0102C556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4402-9BEC-5030-1F77-5281DD8B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3600" b="1">
                <a:ea typeface="+mj-lt"/>
                <a:cs typeface="+mj-lt"/>
              </a:rPr>
              <a:t>Z4: Kviz – testna </a:t>
            </a:r>
            <a:r>
              <a:rPr lang="hr-HR" sz="3600" b="1" err="1">
                <a:ea typeface="+mj-lt"/>
                <a:cs typeface="+mj-lt"/>
              </a:rPr>
              <a:t>Unity</a:t>
            </a:r>
            <a:r>
              <a:rPr lang="hr-HR" sz="3600" b="1">
                <a:ea typeface="+mj-lt"/>
                <a:cs typeface="+mj-lt"/>
              </a:rPr>
              <a:t> igra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94CD1-8BE2-BFE6-7B60-EEFEF7122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hr-HR" sz="2000">
              <a:ea typeface="+mn-lt"/>
              <a:cs typeface="+mn-lt"/>
            </a:endParaRPr>
          </a:p>
          <a:p>
            <a:endParaRPr lang="hr-HR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1547A-9B75-32EE-2C67-F65DEF08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B8015-F693-A570-DF1C-40905AE3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1531056"/>
            <a:ext cx="5625630" cy="3165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0F95A-44ED-9CAC-157F-DAFAC36AB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09" y="3045649"/>
            <a:ext cx="5663259" cy="3184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5BB4D-AA94-E6E9-9913-E53316A376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2801" t="11097" r="12300" b="10781"/>
          <a:stretch/>
        </p:blipFill>
        <p:spPr>
          <a:xfrm>
            <a:off x="9730457" y="5969"/>
            <a:ext cx="2569677" cy="26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6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76845-4E82-7A19-AA24-E9C98BCF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43EA49-9F3F-506C-86A8-2DF46A335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2801" t="11097" r="12300" b="10781"/>
          <a:stretch/>
        </p:blipFill>
        <p:spPr>
          <a:xfrm>
            <a:off x="9730457" y="5969"/>
            <a:ext cx="2569677" cy="2678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7AA84-A130-833A-CC76-2C22569F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3600" b="1">
                <a:ea typeface="+mj-lt"/>
                <a:cs typeface="+mj-lt"/>
              </a:rPr>
              <a:t>Z4: Ispis servisa za obradu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04E46-E74F-B77F-7EBF-7E6F27F8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hr-HR" sz="2000">
              <a:ea typeface="+mn-lt"/>
              <a:cs typeface="+mn-lt"/>
            </a:endParaRPr>
          </a:p>
          <a:p>
            <a:endParaRPr lang="hr-HR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BC112-C526-4C2A-85C6-E445304B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F8E2C6-98B2-E049-74DC-90C011B05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5" t="51554" r="188" b="846"/>
          <a:stretch/>
        </p:blipFill>
        <p:spPr>
          <a:xfrm>
            <a:off x="2357272" y="2448747"/>
            <a:ext cx="7486863" cy="3655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4DF65-F4D2-5AF8-0B13-7FDAA93F8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" r="209" b="-3334"/>
          <a:stretch/>
        </p:blipFill>
        <p:spPr>
          <a:xfrm>
            <a:off x="2356967" y="1743310"/>
            <a:ext cx="442068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1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Font, tekst, logotip, simbol&#10;&#10;Opis je automatski generiran">
            <a:extLst>
              <a:ext uri="{FF2B5EF4-FFF2-40B4-BE49-F238E27FC236}">
                <a16:creationId xmlns:a16="http://schemas.microsoft.com/office/drawing/2014/main" id="{9DBAAC1D-3B87-4003-B05F-EECF7396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60" y="2797217"/>
            <a:ext cx="6641882" cy="3018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40DEF-C404-E628-3BFF-9157D7BC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365125"/>
            <a:ext cx="10748682" cy="1325563"/>
          </a:xfrm>
        </p:spPr>
        <p:txBody>
          <a:bodyPr>
            <a:normAutofit/>
          </a:bodyPr>
          <a:lstStyle/>
          <a:p>
            <a:r>
              <a:rPr lang="hr-HR" sz="3600" b="1"/>
              <a:t>Z5: Integracija Unity projekta u Flutter aplikaciju</a:t>
            </a:r>
            <a:endParaRPr lang="sr-Latn-R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B654-5F6F-5E1E-6068-A0789D2D8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r-HR" sz="2000" b="1"/>
              <a:t>Zadatak:</a:t>
            </a:r>
            <a:r>
              <a:rPr lang="hr-HR" sz="2000"/>
              <a:t> istražiti i implementirati integraciju </a:t>
            </a:r>
            <a:r>
              <a:rPr lang="hr-HR" sz="2000" err="1"/>
              <a:t>Unity</a:t>
            </a:r>
            <a:r>
              <a:rPr lang="hr-HR" sz="2000"/>
              <a:t> projekta u </a:t>
            </a:r>
            <a:r>
              <a:rPr lang="hr-HR" sz="2000" err="1"/>
              <a:t>Flutter</a:t>
            </a:r>
            <a:r>
              <a:rPr lang="hr-HR" sz="2000"/>
              <a:t> aplikaciju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07D0D-82D7-A014-83EB-FADE3F2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0A28A1-B4B2-7F7C-F6C2-FC416149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82" y="524574"/>
            <a:ext cx="6353886" cy="1666949"/>
          </a:xfrm>
        </p:spPr>
        <p:txBody>
          <a:bodyPr>
            <a:normAutofit fontScale="90000"/>
          </a:bodyPr>
          <a:lstStyle/>
          <a:p>
            <a:pPr algn="l"/>
            <a:r>
              <a:rPr lang="hr-HR"/>
              <a:t>Projekt Play2Green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F0F75-59C1-6EC3-5086-B67CB8E60E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8242" y="2859011"/>
            <a:ext cx="4914679" cy="374351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r-HR" sz="2400" b="0" i="0" u="none" strike="noStrike">
                <a:solidFill>
                  <a:srgbClr val="000000"/>
                </a:solidFill>
                <a:effectLst/>
              </a:rPr>
              <a:t>cilj: podizanje svijesti o okolišu i borbi protiv klimatskih promjena kod svih učenika</a:t>
            </a:r>
            <a:r>
              <a:rPr lang="hr-HR" sz="2400" b="0" i="0">
                <a:solidFill>
                  <a:srgbClr val="000000"/>
                </a:solidFill>
                <a:effectLst/>
              </a:rPr>
              <a:t>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r-HR" sz="2400">
                <a:cs typeface="Calibri" panose="020F0502020204030204" pitchFamily="34" charset="0"/>
              </a:rPr>
              <a:t>potiče razvoj i korištenje inovativnih rješenja u podučavanju o zelenim temama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r-HR" sz="2400" i="1">
                <a:hlinkClick r:id="rId2"/>
              </a:rPr>
              <a:t>Play2Green</a:t>
            </a:r>
            <a:r>
              <a:rPr lang="hr-HR" sz="2400"/>
              <a:t> hackaton u Dubrovniku</a:t>
            </a:r>
          </a:p>
        </p:txBody>
      </p:sp>
      <p:pic>
        <p:nvPicPr>
          <p:cNvPr id="1028" name="Picture 4" descr="Home - Play2Green: Serious Gaming for Universal Access to Green Education">
            <a:extLst>
              <a:ext uri="{FF2B5EF4-FFF2-40B4-BE49-F238E27FC236}">
                <a16:creationId xmlns:a16="http://schemas.microsoft.com/office/drawing/2014/main" id="{A9714FB3-3A54-1134-8131-35566661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630" y="-96709"/>
            <a:ext cx="4035009" cy="210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9D37CF-9033-ABF5-9EE1-D3AA2A26145C}"/>
              </a:ext>
            </a:extLst>
          </p:cNvPr>
          <p:cNvGrpSpPr/>
          <p:nvPr/>
        </p:nvGrpSpPr>
        <p:grpSpPr>
          <a:xfrm>
            <a:off x="6781799" y="2460805"/>
            <a:ext cx="4984744" cy="4208956"/>
            <a:chOff x="6992506" y="2369865"/>
            <a:chExt cx="4984744" cy="420895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0BD28EC-BBF3-88CC-50C9-6239535B38E4}"/>
                </a:ext>
              </a:extLst>
            </p:cNvPr>
            <p:cNvGrpSpPr/>
            <p:nvPr/>
          </p:nvGrpSpPr>
          <p:grpSpPr>
            <a:xfrm>
              <a:off x="6992506" y="2369865"/>
              <a:ext cx="4984744" cy="3983004"/>
              <a:chOff x="6992506" y="2369865"/>
              <a:chExt cx="4984744" cy="3983004"/>
            </a:xfrm>
          </p:grpSpPr>
          <p:pic>
            <p:nvPicPr>
              <p:cNvPr id="1030" name="Picture 6" descr="APPLY - Laboratorij visokog napona">
                <a:extLst>
                  <a:ext uri="{FF2B5EF4-FFF2-40B4-BE49-F238E27FC236}">
                    <a16:creationId xmlns:a16="http://schemas.microsoft.com/office/drawing/2014/main" id="{0E1E048D-EF2B-9400-A811-ED66B9AE27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7387" y="5363285"/>
                <a:ext cx="3091947" cy="989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UNIDU - UNIDU">
                <a:extLst>
                  <a:ext uri="{FF2B5EF4-FFF2-40B4-BE49-F238E27FC236}">
                    <a16:creationId xmlns:a16="http://schemas.microsoft.com/office/drawing/2014/main" id="{186B7ABD-7B2D-E7D8-F813-77F1F407B2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258" b="22081"/>
              <a:stretch/>
            </p:blipFill>
            <p:spPr bwMode="auto">
              <a:xfrm>
                <a:off x="7474622" y="3545842"/>
                <a:ext cx="2640013" cy="9895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University of Debrecen">
                <a:extLst>
                  <a:ext uri="{FF2B5EF4-FFF2-40B4-BE49-F238E27FC236}">
                    <a16:creationId xmlns:a16="http://schemas.microsoft.com/office/drawing/2014/main" id="{3843DC19-C273-6ECA-3F20-52B1A7E24A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2506" y="4532289"/>
                <a:ext cx="2743199" cy="943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Corporate visual identity | UPV - Universitat Politècnica de València">
                <a:extLst>
                  <a:ext uri="{FF2B5EF4-FFF2-40B4-BE49-F238E27FC236}">
                    <a16:creationId xmlns:a16="http://schemas.microsoft.com/office/drawing/2014/main" id="{4CBC63C9-7DDE-9485-CDD7-BE767D6244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1638" y="2421018"/>
                <a:ext cx="2865979" cy="100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3D5D2F4A-12B7-67B1-8FCE-62EF95855B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29034" y="3922641"/>
                <a:ext cx="1948216" cy="1154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Inicio - Aspas Valencia">
                <a:extLst>
                  <a:ext uri="{FF2B5EF4-FFF2-40B4-BE49-F238E27FC236}">
                    <a16:creationId xmlns:a16="http://schemas.microsoft.com/office/drawing/2014/main" id="{AAF895F3-F4FD-EA89-C974-3DB4102A6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7405" y="2369865"/>
                <a:ext cx="1266472" cy="1266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EBA35A-C9DA-C2B2-8E4D-B041E46F845C}"/>
                </a:ext>
              </a:extLst>
            </p:cNvPr>
            <p:cNvSpPr txBox="1"/>
            <p:nvPr/>
          </p:nvSpPr>
          <p:spPr>
            <a:xfrm>
              <a:off x="7474622" y="6240267"/>
              <a:ext cx="3679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/>
                <a:t>Partneri projekta </a:t>
              </a:r>
              <a:r>
                <a:rPr lang="hr-HR" sz="1600" i="1"/>
                <a:t>Play2Green</a:t>
              </a:r>
              <a:r>
                <a:rPr lang="hr-HR" sz="1600"/>
                <a:t>-a</a:t>
              </a:r>
              <a:endParaRPr lang="en-US" sz="160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CBC8C-D91E-6B54-880F-3459363B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1111" y="14104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05BC4-A5EB-BA36-96CC-0A2F675753CB}"/>
              </a:ext>
            </a:extLst>
          </p:cNvPr>
          <p:cNvSpPr txBox="1"/>
          <p:nvPr/>
        </p:nvSpPr>
        <p:spPr>
          <a:xfrm>
            <a:off x="485382" y="2148127"/>
            <a:ext cx="687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>
                <a:solidFill>
                  <a:srgbClr val="969696"/>
                </a:solidFill>
              </a:rPr>
              <a:t>Identifikator projekta: </a:t>
            </a:r>
            <a:r>
              <a:rPr lang="en-US" sz="1600" b="0" i="0">
                <a:solidFill>
                  <a:srgbClr val="969696"/>
                </a:solidFill>
                <a:effectLst/>
              </a:rPr>
              <a:t>2022-1-HR01-KA220-HED-000088675</a:t>
            </a:r>
            <a:endParaRPr lang="en-US" sz="160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9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EB74B-6220-3431-F99B-1AD503320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14A2-3D57-21DF-3A15-9BB67D1F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r-HR" sz="2000" b="1" err="1"/>
              <a:t>Unity</a:t>
            </a:r>
            <a:r>
              <a:rPr lang="hr-HR" sz="2000" b="1"/>
              <a:t> projekt</a:t>
            </a:r>
            <a:br>
              <a:rPr lang="hr-HR" sz="2000"/>
            </a:br>
            <a:endParaRPr lang="hr-HR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 sz="1600">
                <a:ea typeface="+mn-lt"/>
                <a:cs typeface="+mn-lt"/>
              </a:rPr>
              <a:t>Izgraditi jednostavnu aplikaciju s dvije mini igre</a:t>
            </a:r>
            <a:br>
              <a:rPr lang="hr-HR" sz="1600">
                <a:ea typeface="+mn-lt"/>
                <a:cs typeface="+mn-lt"/>
              </a:rPr>
            </a:br>
            <a:endParaRPr lang="hr-HR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 sz="1600">
                <a:ea typeface="+mn-lt"/>
                <a:cs typeface="+mn-lt"/>
              </a:rPr>
              <a:t>Omogućiti primanje i slanje podataka od/prema </a:t>
            </a:r>
            <a:r>
              <a:rPr lang="hr-HR" sz="1600" err="1">
                <a:ea typeface="+mn-lt"/>
                <a:cs typeface="+mn-lt"/>
              </a:rPr>
              <a:t>Flutter</a:t>
            </a:r>
            <a:r>
              <a:rPr lang="hr-HR" sz="1600">
                <a:ea typeface="+mn-lt"/>
                <a:cs typeface="+mn-lt"/>
              </a:rPr>
              <a:t> aplikaciji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hr-HR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 sz="1600"/>
              <a:t>Kontrolirati karaktere putem </a:t>
            </a:r>
            <a:r>
              <a:rPr lang="hr-HR" sz="1600" err="1"/>
              <a:t>Flutter</a:t>
            </a:r>
            <a:r>
              <a:rPr lang="hr-HR" sz="1600"/>
              <a:t> UI-a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hr-HR" sz="1600"/>
          </a:p>
          <a:p>
            <a:r>
              <a:rPr lang="hr-HR" sz="2000" b="1" err="1"/>
              <a:t>Flutter</a:t>
            </a:r>
            <a:r>
              <a:rPr lang="hr-HR" sz="2000" b="1"/>
              <a:t> aplikacija</a:t>
            </a:r>
            <a:br>
              <a:rPr lang="hr-HR" sz="2000"/>
            </a:br>
            <a:endParaRPr lang="hr-HR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 sz="1600"/>
              <a:t>Na jednom ili kroz više ekrana ostvariti integraciju </a:t>
            </a:r>
            <a:r>
              <a:rPr lang="hr-HR" sz="1600" err="1"/>
              <a:t>Unity</a:t>
            </a:r>
            <a:r>
              <a:rPr lang="hr-HR" sz="1600"/>
              <a:t> projekta</a:t>
            </a:r>
            <a:br>
              <a:rPr lang="hr-HR" sz="1600"/>
            </a:br>
            <a:endParaRPr lang="hr-HR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 sz="1600"/>
              <a:t>Primati i prikazivati podatke poslane od </a:t>
            </a:r>
            <a:r>
              <a:rPr lang="hr-HR" sz="1600" err="1"/>
              <a:t>Unityja</a:t>
            </a:r>
            <a:br>
              <a:rPr lang="hr-HR" sz="1600"/>
            </a:br>
            <a:endParaRPr lang="hr-HR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hr-HR" sz="1600"/>
              <a:t>Slati naredbe kontroliranja karaktera integriranog projekta</a:t>
            </a:r>
            <a:br>
              <a:rPr lang="hr-HR" sz="1600"/>
            </a:br>
            <a:endParaRPr lang="hr-HR" sz="1600"/>
          </a:p>
          <a:p>
            <a:pPr lvl="1">
              <a:buFont typeface="Courier New" panose="020B0604020202020204" pitchFamily="34" charset="0"/>
              <a:buChar char="o"/>
            </a:pPr>
            <a:endParaRPr lang="hr-HR" sz="1600"/>
          </a:p>
          <a:p>
            <a:pPr marL="457200" lvl="1" indent="0">
              <a:buNone/>
            </a:pPr>
            <a:endParaRPr lang="hr-HR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EA6A3-CF6A-2E0B-6D10-A29F0052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9368BB-4424-648C-4A21-EE2B5CFB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365125"/>
            <a:ext cx="10748682" cy="1325563"/>
          </a:xfrm>
        </p:spPr>
        <p:txBody>
          <a:bodyPr>
            <a:normAutofit/>
          </a:bodyPr>
          <a:lstStyle/>
          <a:p>
            <a:r>
              <a:rPr lang="hr-HR" sz="3600" b="1"/>
              <a:t>Z5: Ideja</a:t>
            </a:r>
            <a:endParaRPr lang="sr-Latn-RS" sz="4800"/>
          </a:p>
        </p:txBody>
      </p:sp>
      <p:pic>
        <p:nvPicPr>
          <p:cNvPr id="2" name="Slika 4" descr="Slika na kojoj se prikazuje snimka zaslona, grafika, grafički dizajn, dizajn&#10;&#10;Opis je automatski generiran">
            <a:extLst>
              <a:ext uri="{FF2B5EF4-FFF2-40B4-BE49-F238E27FC236}">
                <a16:creationId xmlns:a16="http://schemas.microsoft.com/office/drawing/2014/main" id="{6D132085-619B-1894-CC92-17CD92C7AB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195845" y="116861"/>
            <a:ext cx="1974032" cy="22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70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474E6-32EF-7C44-C8F6-81CEDC0CF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4" descr="Slika na kojoj se prikazuje snimka zaslona, grafika, grafički dizajn, dizajn&#10;&#10;Opis je automatski generiran">
            <a:extLst>
              <a:ext uri="{FF2B5EF4-FFF2-40B4-BE49-F238E27FC236}">
                <a16:creationId xmlns:a16="http://schemas.microsoft.com/office/drawing/2014/main" id="{9B55BD7B-A927-FF41-EE2F-93ED15051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195845" y="116861"/>
            <a:ext cx="1974032" cy="2229926"/>
          </a:xfrm>
          <a:prstGeom prst="rect">
            <a:avLst/>
          </a:prstGeom>
        </p:spPr>
      </p:pic>
      <p:pic>
        <p:nvPicPr>
          <p:cNvPr id="6" name="Rezervirano mjesto sadržaja 5" descr="Slika na kojoj se prikazuje tekst, snimka zaslona, dizajn&#10;&#10;Opis je automatski generiran">
            <a:extLst>
              <a:ext uri="{FF2B5EF4-FFF2-40B4-BE49-F238E27FC236}">
                <a16:creationId xmlns:a16="http://schemas.microsoft.com/office/drawing/2014/main" id="{21FEDA82-09B0-991D-7FEE-6820DED46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509" r="431" b="957"/>
          <a:stretch/>
        </p:blipFill>
        <p:spPr>
          <a:xfrm>
            <a:off x="3081238" y="2036103"/>
            <a:ext cx="1843662" cy="39310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D5EC2-CC0B-AC1D-4C97-15C50575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Slika 6" descr="Slika na kojoj se prikazuje tekst, snimka zaslona, dizajn&#10;&#10;Opis je automatski generiran">
            <a:extLst>
              <a:ext uri="{FF2B5EF4-FFF2-40B4-BE49-F238E27FC236}">
                <a16:creationId xmlns:a16="http://schemas.microsoft.com/office/drawing/2014/main" id="{4B8C28B6-2999-F972-1D8D-883FB7CFB2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09" r="355" b="159"/>
          <a:stretch/>
        </p:blipFill>
        <p:spPr>
          <a:xfrm>
            <a:off x="5147548" y="2035673"/>
            <a:ext cx="1825387" cy="3931021"/>
          </a:xfrm>
          <a:prstGeom prst="rect">
            <a:avLst/>
          </a:prstGeom>
        </p:spPr>
      </p:pic>
      <p:pic>
        <p:nvPicPr>
          <p:cNvPr id="3" name="Slika 2" descr="Slika na kojoj se prikazuje tekst, snimka zaslona&#10;&#10;Opis je automatski generiran">
            <a:extLst>
              <a:ext uri="{FF2B5EF4-FFF2-40B4-BE49-F238E27FC236}">
                <a16:creationId xmlns:a16="http://schemas.microsoft.com/office/drawing/2014/main" id="{8383017C-1594-C974-49E3-8E320E9A2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92" b="1118"/>
          <a:stretch/>
        </p:blipFill>
        <p:spPr>
          <a:xfrm>
            <a:off x="9642650" y="2063544"/>
            <a:ext cx="1851660" cy="3871596"/>
          </a:xfrm>
          <a:prstGeom prst="rect">
            <a:avLst/>
          </a:prstGeom>
        </p:spPr>
      </p:pic>
      <p:pic>
        <p:nvPicPr>
          <p:cNvPr id="5" name="Slika 4" descr="Slika na kojoj se prikazuje tekst, snimka zaslona, dizajn&#10;&#10;Opis je automatski generiran">
            <a:extLst>
              <a:ext uri="{FF2B5EF4-FFF2-40B4-BE49-F238E27FC236}">
                <a16:creationId xmlns:a16="http://schemas.microsoft.com/office/drawing/2014/main" id="{DCB24285-4D31-F2B0-8A12-F6A95954B2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5" r="-356" b="1083"/>
          <a:stretch/>
        </p:blipFill>
        <p:spPr>
          <a:xfrm>
            <a:off x="7521580" y="2061406"/>
            <a:ext cx="1858249" cy="3873382"/>
          </a:xfrm>
          <a:prstGeom prst="rect">
            <a:avLst/>
          </a:prstGeom>
        </p:spPr>
      </p:pic>
      <p:pic>
        <p:nvPicPr>
          <p:cNvPr id="9" name="Slika 8" descr="Slika na kojoj se prikazuje tekst, snimka zaslona, Font, dizajn&#10;&#10;Opis je automatski generiran">
            <a:extLst>
              <a:ext uri="{FF2B5EF4-FFF2-40B4-BE49-F238E27FC236}">
                <a16:creationId xmlns:a16="http://schemas.microsoft.com/office/drawing/2014/main" id="{4F8B7960-6B51-F3E2-7D3B-8417DDC707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34" b="-160"/>
          <a:stretch/>
        </p:blipFill>
        <p:spPr>
          <a:xfrm>
            <a:off x="616973" y="2031125"/>
            <a:ext cx="1851660" cy="396362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40B3A87-FBF1-BFC8-47CF-F5CA1F95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365125"/>
            <a:ext cx="10748682" cy="1325563"/>
          </a:xfrm>
        </p:spPr>
        <p:txBody>
          <a:bodyPr>
            <a:normAutofit/>
          </a:bodyPr>
          <a:lstStyle/>
          <a:p>
            <a:r>
              <a:rPr lang="hr-HR" sz="3600" b="1"/>
              <a:t>Z5: Prototip</a:t>
            </a:r>
            <a:endParaRPr lang="sr-Latn-RS" sz="4800"/>
          </a:p>
        </p:txBody>
      </p:sp>
    </p:spTree>
    <p:extLst>
      <p:ext uri="{BB962C8B-B14F-4D97-AF65-F5344CB8AC3E}">
        <p14:creationId xmlns:p14="http://schemas.microsoft.com/office/powerpoint/2010/main" val="128283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219E9-CC5A-838E-ADBD-A86D76607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4" descr="Slika na kojoj se prikazuje snimka zaslona, grafika, grafički dizajn, dizajn&#10;&#10;Opis je automatski generiran">
            <a:extLst>
              <a:ext uri="{FF2B5EF4-FFF2-40B4-BE49-F238E27FC236}">
                <a16:creationId xmlns:a16="http://schemas.microsoft.com/office/drawing/2014/main" id="{26C67576-0B47-687A-DE19-5DBFAC1635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195845" y="116861"/>
            <a:ext cx="1974032" cy="2229926"/>
          </a:xfrm>
          <a:prstGeom prst="rect">
            <a:avLst/>
          </a:prstGeom>
        </p:spPr>
      </p:pic>
      <p:graphicFrame>
        <p:nvGraphicFramePr>
          <p:cNvPr id="5" name="Rezervirano mjesto sadržaja 4">
            <a:extLst>
              <a:ext uri="{FF2B5EF4-FFF2-40B4-BE49-F238E27FC236}">
                <a16:creationId xmlns:a16="http://schemas.microsoft.com/office/drawing/2014/main" id="{14A85F50-D98E-9DB1-A552-CBEE97B4B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251136"/>
              </p:ext>
            </p:extLst>
          </p:nvPr>
        </p:nvGraphicFramePr>
        <p:xfrm>
          <a:off x="850106" y="1682750"/>
          <a:ext cx="10515600" cy="4185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8472408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13096594"/>
                    </a:ext>
                  </a:extLst>
                </a:gridCol>
              </a:tblGrid>
              <a:tr h="406454">
                <a:tc>
                  <a:txBody>
                    <a:bodyPr/>
                    <a:lstStyle/>
                    <a:p>
                      <a:pPr algn="ctr"/>
                      <a:r>
                        <a:rPr lang="hr-HR"/>
                        <a:t>Prednosti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/>
                        <a:t>Mane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000226"/>
                  </a:ext>
                </a:extLst>
              </a:tr>
              <a:tr h="286585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hr-HR"/>
                    </a:p>
                    <a:p>
                      <a:pPr marL="0" lvl="0" indent="0">
                        <a:buNone/>
                      </a:pPr>
                      <a:r>
                        <a:rPr lang="hr-HR" sz="1400" b="0" i="0" u="none" strike="noStrike" noProof="0">
                          <a:solidFill>
                            <a:srgbClr val="000000"/>
                          </a:solidFill>
                        </a:rPr>
                        <a:t>+    Unity grafičke mogućnosti</a:t>
                      </a:r>
                      <a:br>
                        <a:rPr lang="hr-HR" sz="1400" b="0" i="0" u="none" strike="noStrike" noProof="0">
                          <a:solidFill>
                            <a:srgbClr val="000000"/>
                          </a:solidFill>
                        </a:rPr>
                      </a:br>
                      <a:endParaRPr lang="hr-HR" sz="1400" b="0" i="0" u="none" strike="noStrike" noProof="0">
                        <a:solidFill>
                          <a:srgbClr val="000000"/>
                        </a:solidFill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hr-HR" sz="14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  <a:t>+    dodatne funkcionalnosti aplikacije</a:t>
                      </a:r>
                      <a:br>
                        <a:rPr lang="hr-HR" sz="14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</a:br>
                      <a:endParaRPr lang="hr-HR" sz="1400" b="0" i="0" u="none" strike="noStrike" noProof="0">
                        <a:solidFill>
                          <a:srgbClr val="000000"/>
                        </a:solidFill>
                        <a:latin typeface="Univers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hr-HR" sz="1400" b="0" i="0" u="none" strike="noStrike" noProof="0">
                          <a:solidFill>
                            <a:srgbClr val="000000"/>
                          </a:solidFill>
                        </a:rPr>
                        <a:t>+    fleksibilno i napredno Flutter korisničko sučelje</a:t>
                      </a:r>
                      <a:br>
                        <a:rPr lang="hr-HR" sz="1400" b="0" i="0" u="none" strike="noStrike" noProof="0">
                          <a:solidFill>
                            <a:srgbClr val="000000"/>
                          </a:solidFill>
                        </a:rPr>
                      </a:br>
                      <a:endParaRPr lang="hr-HR" sz="1400" b="0" i="0" u="none" strike="noStrike" noProof="0">
                        <a:solidFill>
                          <a:srgbClr val="000000"/>
                        </a:solidFill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hr-HR" sz="14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  <a:t>+    za aplikacije kojima su mini igre samo dio</a:t>
                      </a:r>
                      <a:br>
                        <a:rPr lang="hr-HR" sz="14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</a:br>
                      <a:r>
                        <a:rPr lang="hr-HR" sz="14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  <a:t>      funkcionalnosti</a:t>
                      </a:r>
                    </a:p>
                    <a:p>
                      <a:pPr marL="0" lvl="0" indent="0">
                        <a:buNone/>
                      </a:pPr>
                      <a:endParaRPr lang="hr-HR" sz="1400" b="0" i="0" u="none" strike="noStrike" noProof="0">
                        <a:solidFill>
                          <a:srgbClr val="000000"/>
                        </a:solidFill>
                        <a:latin typeface="Univers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hr-HR" sz="14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  <a:t>+    pogodno za razvoj edukativnih aplikacija baziranih na</a:t>
                      </a:r>
                    </a:p>
                    <a:p>
                      <a:pPr marL="0" lvl="0" indent="0">
                        <a:buNone/>
                      </a:pPr>
                      <a:r>
                        <a:rPr lang="hr-HR" sz="14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  <a:t>      igrama (ili naprednim 3D scenama)</a:t>
                      </a:r>
                      <a:endParaRPr lang="hr-HR"/>
                    </a:p>
                    <a:p>
                      <a:pPr marL="0" lvl="0" indent="0">
                        <a:buNone/>
                      </a:pPr>
                      <a:endParaRPr lang="hr-HR" sz="1400" b="0" i="0" u="none" strike="noStrike" noProof="0">
                        <a:solidFill>
                          <a:srgbClr val="000000"/>
                        </a:solidFill>
                        <a:latin typeface="Univers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hr-HR" sz="14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  <a:t>+    velike i aktivne zajednice obiju tehnologija</a:t>
                      </a:r>
                    </a:p>
                    <a:p>
                      <a:pPr marL="0" lvl="0" indent="0">
                        <a:buNone/>
                      </a:pPr>
                      <a:endParaRPr lang="hr-HR" sz="1400" b="0" i="0" u="none" strike="noStrike" noProof="0">
                        <a:solidFill>
                          <a:srgbClr val="000000"/>
                        </a:solidFill>
                        <a:latin typeface="Univers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hr-HR" sz="14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  <a:t>+    obje tehnologije su pogodne za višeplatformski razvoj</a:t>
                      </a:r>
                    </a:p>
                    <a:p>
                      <a:pPr marL="0" lvl="0" indent="0">
                        <a:buNone/>
                      </a:pPr>
                      <a:endParaRPr lang="hr-HR" sz="1400" b="0" i="0" u="none" strike="noStrike" noProof="0">
                        <a:solidFill>
                          <a:srgbClr val="000000"/>
                        </a:solidFill>
                        <a:latin typeface="Univer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hr-HR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r-HR" sz="1400"/>
                        <a:t>potrebne vještine i iskustvo u korištenju obje tehnologije</a:t>
                      </a:r>
                      <a:br>
                        <a:rPr lang="hr-HR" sz="1400"/>
                      </a:br>
                      <a:endParaRPr lang="hr-HR" sz="14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r-HR" sz="1400"/>
                        <a:t>pridržavanje ograničenja obiju tehnologija</a:t>
                      </a:r>
                      <a:br>
                        <a:rPr lang="hr-HR" sz="1400"/>
                      </a:br>
                      <a:endParaRPr lang="hr-HR" sz="14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r-HR" sz="1400"/>
                        <a:t>složeno održavanje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endParaRPr lang="hr-HR" sz="14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r-HR" sz="1400"/>
                        <a:t>unošenje promjena</a:t>
                      </a:r>
                      <a:br>
                        <a:rPr lang="hr-HR" sz="1400"/>
                      </a:br>
                      <a:endParaRPr lang="hr-HR" sz="14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r-HR" sz="1400"/>
                        <a:t>pronalaženje izvora pogrešaka</a:t>
                      </a:r>
                      <a:br>
                        <a:rPr lang="hr-HR" sz="1400"/>
                      </a:br>
                      <a:endParaRPr lang="hr-HR" sz="14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r-HR" sz="1400"/>
                        <a:t>nedovoljna dokumentiranost nekih problema integracije</a:t>
                      </a:r>
                    </a:p>
                    <a:p>
                      <a:pPr marL="0" lvl="0" indent="0">
                        <a:buNone/>
                      </a:pPr>
                      <a:endParaRPr lang="hr-HR" sz="1400"/>
                    </a:p>
                    <a:p>
                      <a:pPr marL="0" lvl="0" indent="0">
                        <a:buNone/>
                      </a:pPr>
                      <a:endParaRPr lang="hr-HR" sz="140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endParaRPr lang="hr-H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2841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4CD8-957C-4607-3570-C09D2901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B1E86726-2843-97A1-1B97-CD5071FD6913}"/>
              </a:ext>
            </a:extLst>
          </p:cNvPr>
          <p:cNvSpPr txBox="1"/>
          <p:nvPr/>
        </p:nvSpPr>
        <p:spPr>
          <a:xfrm>
            <a:off x="833437" y="6096327"/>
            <a:ext cx="105208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r-HR" b="1"/>
              <a:t>Potreba ?</a:t>
            </a:r>
            <a:endParaRPr lang="sr-Latn-RS" b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DD09C8-2130-6D06-5F74-BB9013A0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8" y="365125"/>
            <a:ext cx="10748682" cy="1325563"/>
          </a:xfrm>
        </p:spPr>
        <p:txBody>
          <a:bodyPr>
            <a:normAutofit/>
          </a:bodyPr>
          <a:lstStyle/>
          <a:p>
            <a:r>
              <a:rPr lang="hr-HR" sz="3600" b="1"/>
              <a:t>Z5: Analiza</a:t>
            </a:r>
            <a:endParaRPr lang="sr-Latn-RS" sz="4800"/>
          </a:p>
        </p:txBody>
      </p:sp>
    </p:spTree>
    <p:extLst>
      <p:ext uri="{BB962C8B-B14F-4D97-AF65-F5344CB8AC3E}">
        <p14:creationId xmlns:p14="http://schemas.microsoft.com/office/powerpoint/2010/main" val="1156536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9CC98-AEBC-DDB0-BE5A-B9A3E301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05" y="231058"/>
            <a:ext cx="10515600" cy="1325563"/>
          </a:xfrm>
        </p:spPr>
        <p:txBody>
          <a:bodyPr/>
          <a:lstStyle/>
          <a:p>
            <a:r>
              <a:rPr lang="hr-HR" b="1"/>
              <a:t>Zaključak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223A-A130-7947-E4B3-0A814B58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05" y="1573161"/>
            <a:ext cx="11502452" cy="50537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hr-HR" dirty="0"/>
              <a:t>Igra je izvediva </a:t>
            </a:r>
          </a:p>
          <a:p>
            <a:pPr>
              <a:lnSpc>
                <a:spcPct val="100000"/>
              </a:lnSpc>
            </a:pPr>
            <a:r>
              <a:rPr lang="hr-HR" dirty="0"/>
              <a:t>Komentari na prototip igre:</a:t>
            </a:r>
          </a:p>
          <a:p>
            <a:pPr lvl="1">
              <a:lnSpc>
                <a:spcPct val="100000"/>
              </a:lnSpc>
            </a:pPr>
            <a:r>
              <a:rPr lang="hr-HR" dirty="0"/>
              <a:t>proširena stvarnost – dekoracija</a:t>
            </a:r>
          </a:p>
          <a:p>
            <a:pPr lvl="1">
              <a:lnSpc>
                <a:spcPct val="100000"/>
              </a:lnSpc>
            </a:pPr>
            <a:r>
              <a:rPr lang="hr-HR" dirty="0"/>
              <a:t>umjetna inteligencija – bespotrebna</a:t>
            </a:r>
          </a:p>
          <a:p>
            <a:pPr lvl="1">
              <a:lnSpc>
                <a:spcPct val="100000"/>
              </a:lnSpc>
            </a:pPr>
            <a:r>
              <a:rPr lang="hr-HR" dirty="0"/>
              <a:t>manjak edukacijskog sadržaja</a:t>
            </a:r>
          </a:p>
          <a:p>
            <a:pPr>
              <a:lnSpc>
                <a:spcPct val="100000"/>
              </a:lnSpc>
            </a:pPr>
            <a:r>
              <a:rPr lang="hr-HR" dirty="0">
                <a:ea typeface="+mn-lt"/>
                <a:cs typeface="+mn-lt"/>
              </a:rPr>
              <a:t>Budući rad - </a:t>
            </a:r>
            <a:r>
              <a:rPr lang="hr-HR" dirty="0"/>
              <a:t>poboljšanje edukacijskog sadržaja, bolje iskoristiti nove tehnologije, </a:t>
            </a:r>
            <a:r>
              <a:rPr lang="hr-HR" dirty="0">
                <a:ea typeface="+mn-lt"/>
                <a:cs typeface="+mn-lt"/>
              </a:rPr>
              <a:t>povezati sve dijelove u jednu cjelinu, razviti igricu</a:t>
            </a:r>
          </a:p>
          <a:p>
            <a:pPr>
              <a:lnSpc>
                <a:spcPct val="100000"/>
              </a:lnSpc>
            </a:pPr>
            <a:r>
              <a:rPr lang="hr-HR" dirty="0">
                <a:ea typeface="+mn-lt"/>
                <a:cs typeface="+mn-lt"/>
              </a:rPr>
              <a:t>Rad u timu - kvalitetna suradnja i komunikacija</a:t>
            </a:r>
          </a:p>
          <a:p>
            <a:pPr>
              <a:lnSpc>
                <a:spcPct val="100000"/>
              </a:lnSpc>
            </a:pPr>
            <a:r>
              <a:rPr lang="hr-HR" dirty="0">
                <a:ea typeface="+mn-lt"/>
                <a:cs typeface="+mn-lt"/>
              </a:rPr>
              <a:t>Individualni napredak - poboljšanje u Unity tehnologiji i specifičnim područjima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A86E-8EB5-4A54-1F32-8509AFCB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Grafika 4" descr="Smiling with hearts face outline with solid fill">
            <a:extLst>
              <a:ext uri="{FF2B5EF4-FFF2-40B4-BE49-F238E27FC236}">
                <a16:creationId xmlns:a16="http://schemas.microsoft.com/office/drawing/2014/main" id="{3C53A47C-1CC9-2D04-FFFF-5660B942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7715" y="1318230"/>
            <a:ext cx="839450" cy="83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81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224;p40" descr="A logo of a sea with a shark fin&#10;&#10;Description automatically generated">
            <a:extLst>
              <a:ext uri="{FF2B5EF4-FFF2-40B4-BE49-F238E27FC236}">
                <a16:creationId xmlns:a16="http://schemas.microsoft.com/office/drawing/2014/main" id="{2E11DD7C-2E3F-B6F4-F9A5-79667BA80BA4}"/>
              </a:ext>
            </a:extLst>
          </p:cNvPr>
          <p:cNvPicPr preferRelativeResize="0"/>
          <p:nvPr/>
        </p:nvPicPr>
        <p:blipFill rotWithShape="1">
          <a:blip r:embed="rId2"/>
          <a:srcRect r="-3" b="-3"/>
          <a:stretch/>
        </p:blipFill>
        <p:spPr>
          <a:xfrm>
            <a:off x="2528231" y="191854"/>
            <a:ext cx="6464978" cy="6464978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350" y="4379976"/>
            <a:ext cx="5276088" cy="2276856"/>
          </a:xfrm>
        </p:spPr>
        <p:txBody>
          <a:bodyPr>
            <a:normAutofit/>
          </a:bodyPr>
          <a:lstStyle/>
          <a:p>
            <a:r>
              <a:rPr lang="hr-HR" sz="5400"/>
              <a:t>Hvala na pozornosti!</a:t>
            </a:r>
            <a:endParaRPr lang="en-US" sz="5400"/>
          </a:p>
        </p:txBody>
      </p:sp>
      <p:pic>
        <p:nvPicPr>
          <p:cNvPr id="16" name="Picture 4" descr="Home - Play2Green: Serious Gaming for Universal Access to Green Education">
            <a:extLst>
              <a:ext uri="{FF2B5EF4-FFF2-40B4-BE49-F238E27FC236}">
                <a16:creationId xmlns:a16="http://schemas.microsoft.com/office/drawing/2014/main" id="{A90968DF-FA86-AC2E-8B6E-68F81D00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6" y="860314"/>
            <a:ext cx="4915300" cy="256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02CCF-094F-444A-A62A-417A2962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F8F4-EF62-7EB1-CDC3-CFA5C979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/>
              <a:t>Literatura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19565-D58A-EDCC-A60F-676B8ECB4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800" i="1"/>
              <a:t>Aqua Saviours</a:t>
            </a:r>
            <a:r>
              <a:rPr lang="hr-HR" sz="1800"/>
              <a:t> Figma prototip (izradio tim </a:t>
            </a:r>
            <a:r>
              <a:rPr lang="hr-HR" sz="1800" i="1"/>
              <a:t>Ocean Rescue</a:t>
            </a:r>
            <a:r>
              <a:rPr lang="hr-HR" sz="1800"/>
              <a:t>): </a:t>
            </a:r>
            <a:r>
              <a:rPr lang="hr-HR" sz="1800">
                <a:hlinkClick r:id="rId2"/>
              </a:rPr>
              <a:t>https://www.figma.com/file/HfD7OjU9Taeaozfkn1pMvE/OceanRescue_P2G?type=design&amp;node-id=241-66&amp;mode=design&amp;t=O4lYXbzgHDdTaeoD-0</a:t>
            </a:r>
            <a:endParaRPr lang="hr-HR" sz="1800"/>
          </a:p>
          <a:p>
            <a:r>
              <a:rPr lang="hr-HR" sz="1800" i="1"/>
              <a:t>Play2Green</a:t>
            </a:r>
            <a:r>
              <a:rPr lang="hr-HR" sz="1800"/>
              <a:t> projekt: </a:t>
            </a:r>
            <a:r>
              <a:rPr lang="hr-HR" sz="1800">
                <a:hlinkClick r:id="rId3"/>
              </a:rPr>
              <a:t>https://sociallab.fer.hr/play2green/</a:t>
            </a:r>
            <a:endParaRPr lang="hr-HR" sz="1800"/>
          </a:p>
          <a:p>
            <a:r>
              <a:rPr lang="en-US" sz="1800">
                <a:hlinkClick r:id="rId4"/>
              </a:rPr>
              <a:t>https://www.freepik.com/free-vector/hand-drawn-flat-design-metaverse-illustration_21858350.htm#query=augmented%20reality&amp;position=27&amp;from_view=search&amp;track=ais&amp;uuid=e3e33ee5-56ef-461e-b851-28a677880bad</a:t>
            </a:r>
            <a:endParaRPr lang="hr-HR" sz="1800"/>
          </a:p>
          <a:p>
            <a:endParaRPr lang="hr-HR" sz="1800"/>
          </a:p>
          <a:p>
            <a:endParaRPr lang="hr-HR" sz="1800"/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06AA7-AC98-71F3-46A8-F1D3D1C9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9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B654-5F6F-5E1E-6068-A0789D2D8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1932734"/>
            <a:ext cx="10515600" cy="4530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  <a:defRPr/>
            </a:pPr>
            <a:r>
              <a:rPr kumimoji="0" lang="hr-HR" sz="24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izradio tim </a:t>
            </a:r>
            <a:r>
              <a:rPr lang="hr-HR" sz="2400" i="1">
                <a:solidFill>
                  <a:prstClr val="black"/>
                </a:solidFill>
                <a:latin typeface="Univers"/>
              </a:rPr>
              <a:t>Ocean </a:t>
            </a:r>
            <a:r>
              <a:rPr lang="hr-HR" sz="2400" i="1" err="1">
                <a:solidFill>
                  <a:prstClr val="black"/>
                </a:solidFill>
                <a:latin typeface="Univers"/>
              </a:rPr>
              <a:t>Rescue</a:t>
            </a:r>
            <a:endParaRPr lang="hr-HR" sz="24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1800"/>
              </a:spcBef>
              <a:spcAft>
                <a:spcPts val="1800"/>
              </a:spcAft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Univer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prototip u </a:t>
            </a:r>
            <a:r>
              <a:rPr lang="hr-HR" sz="2400">
                <a:solidFill>
                  <a:schemeClr val="bg2">
                    <a:lumMod val="50000"/>
                  </a:schemeClr>
                </a:solidFill>
                <a:latin typeface="Univer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Figmi</a:t>
            </a:r>
            <a:r>
              <a:rPr lang="hr-HR" sz="2400">
                <a:solidFill>
                  <a:prstClr val="black"/>
                </a:solidFill>
                <a:latin typeface="Univers"/>
              </a:rPr>
              <a:t> napravljen</a:t>
            </a: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 na </a:t>
            </a:r>
            <a:r>
              <a:rPr kumimoji="0" lang="hr-H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hackatonu</a:t>
            </a: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 u Dubrovnik</a:t>
            </a:r>
            <a:r>
              <a:rPr lang="hr-HR" sz="2400">
                <a:solidFill>
                  <a:prstClr val="black"/>
                </a:solidFill>
                <a:latin typeface="Univers"/>
              </a:rPr>
              <a:t> </a:t>
            </a:r>
            <a:endParaRPr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</a:endParaRPr>
          </a:p>
          <a:p>
            <a:pPr marR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AR ozbiljna zelena igra za edukaciju o onečišćenju mora</a:t>
            </a:r>
            <a:endParaRPr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</a:endParaRPr>
          </a:p>
          <a:p>
            <a:pPr marR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temeljena na mini igrama</a:t>
            </a:r>
            <a:endParaRPr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</a:endParaRPr>
          </a:p>
          <a:p>
            <a:pPr marR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edukacijski sadržaj baziran na činjenicama</a:t>
            </a:r>
            <a:endParaRPr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</a:endParaRPr>
          </a:p>
          <a:p>
            <a:pPr marL="0" indent="0">
              <a:buNone/>
            </a:pPr>
            <a:endParaRPr lang="hr-HR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07D0D-82D7-A014-83EB-FADE3F2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46B97F-8F7E-2EB5-B1C8-F1982136F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11369040" cy="1325563"/>
          </a:xfrm>
        </p:spPr>
        <p:txBody>
          <a:bodyPr>
            <a:noAutofit/>
          </a:bodyPr>
          <a:lstStyle/>
          <a:p>
            <a:r>
              <a:rPr lang="hr-HR" b="1" i="1"/>
              <a:t>Aqua Saviours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58BCE2-C680-13D2-7D86-AF4B1C96DB67}"/>
              </a:ext>
            </a:extLst>
          </p:cNvPr>
          <p:cNvGrpSpPr>
            <a:grpSpLocks noChangeAspect="1"/>
          </p:cNvGrpSpPr>
          <p:nvPr/>
        </p:nvGrpSpPr>
        <p:grpSpPr>
          <a:xfrm>
            <a:off x="9146703" y="112885"/>
            <a:ext cx="3182949" cy="3175270"/>
            <a:chOff x="8720829" y="117848"/>
            <a:chExt cx="3311152" cy="3741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EEC944-7DC3-5E1F-AF30-D1FC35261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6709" y="117848"/>
              <a:ext cx="2927380" cy="33154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26065F-AB74-8F2E-52AF-731B58944B9B}"/>
                </a:ext>
              </a:extLst>
            </p:cNvPr>
            <p:cNvSpPr txBox="1"/>
            <p:nvPr/>
          </p:nvSpPr>
          <p:spPr>
            <a:xfrm>
              <a:off x="8720829" y="3496237"/>
              <a:ext cx="3311152" cy="36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sz="1400" i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Aqua Saviours </a:t>
              </a:r>
              <a:r>
                <a:rPr lang="hr-HR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logo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37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B654-5F6F-5E1E-6068-A0789D2D8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971503" cy="45307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istražiti i ispitati mogućnosti implementacije igre </a:t>
            </a:r>
            <a:r>
              <a:rPr kumimoji="0" lang="hr-HR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Aqua Saviours </a:t>
            </a: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koristeći platformu </a:t>
            </a:r>
            <a:r>
              <a:rPr kumimoji="0" lang="hr-HR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Unity</a:t>
            </a: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hr-HR" sz="2400">
              <a:solidFill>
                <a:prstClr val="black"/>
              </a:solidFill>
              <a:latin typeface="Univer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Z1: implementacija proširene stvarnosti u Unityju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Z2: implementacija umjetne inteligencije u Unityju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Z3: evaluacija i razrada edukacijskog sadržaja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Z4: evaluacija usvajanja gradiva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Z5: integracija platformi Flutter i Unity</a:t>
            </a:r>
          </a:p>
          <a:p>
            <a:pPr marL="0" indent="0">
              <a:buNone/>
            </a:pPr>
            <a:endParaRPr lang="hr-HR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07D0D-82D7-A014-83EB-FADE3F2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Slika 8" descr="Slika na kojoj se prikazuje snimka zaslona, dijagram, piksel, dizajn&#10;&#10;Opis je automatski generiran">
            <a:extLst>
              <a:ext uri="{FF2B5EF4-FFF2-40B4-BE49-F238E27FC236}">
                <a16:creationId xmlns:a16="http://schemas.microsoft.com/office/drawing/2014/main" id="{BA6D0502-0D33-D85F-6EAA-4F347DC7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82075" y="2275693"/>
            <a:ext cx="1843791" cy="1159598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846B97F-8F7E-2EB5-B1C8-F1982136F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11369040" cy="1325563"/>
          </a:xfrm>
        </p:spPr>
        <p:txBody>
          <a:bodyPr>
            <a:noAutofit/>
          </a:bodyPr>
          <a:lstStyle/>
          <a:p>
            <a:r>
              <a:rPr lang="hr-HR" b="1"/>
              <a:t>Zadatak</a:t>
            </a:r>
            <a:endParaRPr lang="en-US" b="1"/>
          </a:p>
        </p:txBody>
      </p:sp>
      <p:pic>
        <p:nvPicPr>
          <p:cNvPr id="5" name="Slika 4" descr="Slika na kojoj se prikazuje snimka zaslona, grafika, grafički dizajn, dizajn&#10;&#10;Opis je automatski generiran">
            <a:extLst>
              <a:ext uri="{FF2B5EF4-FFF2-40B4-BE49-F238E27FC236}">
                <a16:creationId xmlns:a16="http://schemas.microsoft.com/office/drawing/2014/main" id="{E3A80021-B50D-D99F-A47F-BD2CAE0B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866" y="5061050"/>
            <a:ext cx="1408471" cy="1591051"/>
          </a:xfrm>
          <a:prstGeom prst="rect">
            <a:avLst/>
          </a:prstGeom>
        </p:spPr>
      </p:pic>
      <p:pic>
        <p:nvPicPr>
          <p:cNvPr id="6" name="Picture Placeholder 8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F066772C-AF5E-D88F-A992-2C26A2E7B1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10214964" y="510884"/>
            <a:ext cx="1743076" cy="1743076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F50F51-DDC4-62D5-40E9-A852124DAE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01" t="11097" r="12300" b="10781"/>
          <a:stretch/>
        </p:blipFill>
        <p:spPr>
          <a:xfrm>
            <a:off x="8740237" y="4010153"/>
            <a:ext cx="1755095" cy="1830673"/>
          </a:xfrm>
          <a:prstGeom prst="ellipse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AD89855-5E25-7530-B376-6978D7717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324" y="3108011"/>
            <a:ext cx="1364402" cy="136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38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B0E11722-5989-BB5D-4705-567ACBABBE5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9954342" y="-541525"/>
            <a:ext cx="3111967" cy="3111967"/>
          </a:xfrm>
          <a:prstGeom prst="ellipse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07D0D-82D7-A014-83EB-FADE3F2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08F4E-2D61-4847-B55B-E5AB4AF8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66" y="2640452"/>
            <a:ext cx="1828125" cy="3960000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9B927-B9EA-9443-37FA-A9F470EEA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66" y="2640452"/>
            <a:ext cx="1845382" cy="3960000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A6A46F-3632-3E1D-6779-10F2EDE5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923" y="2640452"/>
            <a:ext cx="1867818" cy="3960000"/>
          </a:xfrm>
          <a:prstGeom prst="round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91E1845-73D2-C46C-3E8B-CDE7FAF1ABB9}"/>
              </a:ext>
            </a:extLst>
          </p:cNvPr>
          <p:cNvSpPr txBox="1">
            <a:spLocks/>
          </p:cNvSpPr>
          <p:nvPr/>
        </p:nvSpPr>
        <p:spPr>
          <a:xfrm>
            <a:off x="436880" y="365125"/>
            <a:ext cx="11356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600" b="1"/>
              <a:t>Z1: Implementacija proširene stvarnosti u Unityju</a:t>
            </a:r>
            <a:endParaRPr lang="en-US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B654-5F6F-5E1E-6068-A0789D2D8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29" y="1729611"/>
            <a:ext cx="963181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sz="2000" b="1"/>
              <a:t>Zadatak:</a:t>
            </a:r>
          </a:p>
          <a:p>
            <a:pPr marL="457200" lvl="1" indent="0">
              <a:buNone/>
            </a:pPr>
            <a:r>
              <a:rPr lang="hr-HR" sz="2000"/>
              <a:t>evaluirati i implementirati prototip korištenja proširene stvarnosti u Unityju</a:t>
            </a:r>
          </a:p>
          <a:p>
            <a:pPr marL="0" indent="0">
              <a:buNone/>
            </a:pPr>
            <a:endParaRPr lang="hr-HR" sz="2000"/>
          </a:p>
        </p:txBody>
      </p:sp>
    </p:spTree>
    <p:extLst>
      <p:ext uri="{BB962C8B-B14F-4D97-AF65-F5344CB8AC3E}">
        <p14:creationId xmlns:p14="http://schemas.microsoft.com/office/powerpoint/2010/main" val="384963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FA622660-3231-BAF0-1019-46C2DE1AA9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9954342" y="-541525"/>
            <a:ext cx="3111967" cy="3111967"/>
          </a:xfrm>
          <a:prstGeom prst="ellipse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07D0D-82D7-A014-83EB-FADE3F2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Picture 14" descr="A cardboard rocket flying over a road&#10;&#10;Description automatically generated">
            <a:extLst>
              <a:ext uri="{FF2B5EF4-FFF2-40B4-BE49-F238E27FC236}">
                <a16:creationId xmlns:a16="http://schemas.microsoft.com/office/drawing/2014/main" id="{C28018F4-92BF-B8F2-218C-26A082F6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489" y="1676350"/>
            <a:ext cx="2106000" cy="4680000"/>
          </a:xfrm>
          <a:prstGeom prst="round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6F298EDF-3459-41FE-6428-EB37B8C1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11" y="1676350"/>
            <a:ext cx="2106000" cy="4680000"/>
          </a:xfrm>
          <a:prstGeom prst="round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4F0AE3-32E4-50BA-2BE3-28527E012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800" y="1676350"/>
            <a:ext cx="2106000" cy="4680000"/>
          </a:xfrm>
          <a:prstGeom prst="round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34DD0FB0-144D-7F5F-BB09-3B6F596B1713}"/>
              </a:ext>
            </a:extLst>
          </p:cNvPr>
          <p:cNvSpPr txBox="1">
            <a:spLocks/>
          </p:cNvSpPr>
          <p:nvPr/>
        </p:nvSpPr>
        <p:spPr>
          <a:xfrm>
            <a:off x="436880" y="365125"/>
            <a:ext cx="11369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600" b="1"/>
              <a:t>Z1: Implementirano programsko rješenje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394116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8" descr="A person wearing virtual reality goggles&#10;&#10;Description automatically generated">
            <a:extLst>
              <a:ext uri="{FF2B5EF4-FFF2-40B4-BE49-F238E27FC236}">
                <a16:creationId xmlns:a16="http://schemas.microsoft.com/office/drawing/2014/main" id="{AB09DABB-9A71-A569-94A4-7BA84DD56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>
            <a:off x="9954342" y="-541525"/>
            <a:ext cx="3111967" cy="3111967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40DEF-C404-E628-3BFF-9157D7BC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11369040" cy="1325563"/>
          </a:xfrm>
        </p:spPr>
        <p:txBody>
          <a:bodyPr>
            <a:noAutofit/>
          </a:bodyPr>
          <a:lstStyle/>
          <a:p>
            <a:r>
              <a:rPr lang="hr-HR" sz="3600" b="1"/>
              <a:t>Z1: Implementacija proširene stvarnosti u Unityju</a:t>
            </a:r>
            <a:endParaRPr lang="en-US" sz="36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07D0D-82D7-A014-83EB-FADE3F2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A1BA0B-2C63-1125-8BB5-191C2F31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73" y="1677983"/>
            <a:ext cx="10515600" cy="4904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2400" dirty="0"/>
              <a:t>1. Detekcija ravnih površina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hr-HR" sz="2400" dirty="0"/>
              <a:t>	- </a:t>
            </a:r>
            <a:r>
              <a:rPr lang="hr-HR" sz="2000" i="1" kern="100" dirty="0">
                <a:effectLst/>
                <a:ea typeface="Calibri" panose="020F0502020204030204" pitchFamily="34" charset="0"/>
              </a:rPr>
              <a:t>AR Plane Manager</a:t>
            </a:r>
            <a:endParaRPr lang="hr-HR" sz="2400" dirty="0"/>
          </a:p>
          <a:p>
            <a:pPr marL="0" indent="0">
              <a:buNone/>
            </a:pPr>
            <a:r>
              <a:rPr lang="hr-HR" sz="2400" dirty="0"/>
              <a:t>2. Postavljanje objekta u okruženje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hr-HR" sz="2400" dirty="0"/>
              <a:t>	- </a:t>
            </a:r>
            <a:r>
              <a:rPr lang="hr-HR" sz="2000" i="1" kern="100" dirty="0">
                <a:effectLst/>
                <a:ea typeface="Calibri" panose="020F0502020204030204" pitchFamily="34" charset="0"/>
              </a:rPr>
              <a:t>AR Placement Interactable </a:t>
            </a:r>
            <a:endParaRPr lang="hr-HR" sz="2400" dirty="0"/>
          </a:p>
          <a:p>
            <a:pPr marL="0" indent="0">
              <a:buNone/>
            </a:pPr>
            <a:r>
              <a:rPr lang="hr-HR" sz="2400" dirty="0"/>
              <a:t>3. Interakcija s objektom (pomicanje, skaliranje, rotacija)</a:t>
            </a:r>
          </a:p>
          <a:p>
            <a:pPr marL="0" indent="0">
              <a:buNone/>
            </a:pPr>
            <a:r>
              <a:rPr lang="hr-HR" sz="2400" dirty="0"/>
              <a:t>	-  </a:t>
            </a:r>
            <a:r>
              <a:rPr lang="hr-HR" sz="2000" i="1" kern="100" dirty="0">
                <a:effectLst/>
                <a:ea typeface="Calibri" panose="020F0502020204030204" pitchFamily="34" charset="0"/>
              </a:rPr>
              <a:t>Lean Touch </a:t>
            </a:r>
            <a:r>
              <a:rPr lang="hr-HR" sz="2000" i="1" kern="100" dirty="0">
                <a:ea typeface="Calibri" panose="020F0502020204030204" pitchFamily="34" charset="0"/>
              </a:rPr>
              <a:t>plugin</a:t>
            </a:r>
          </a:p>
          <a:p>
            <a:pPr marL="0" indent="0">
              <a:buNone/>
            </a:pPr>
            <a:endParaRPr lang="hr-HR" sz="2000" i="1" kern="100" dirty="0">
              <a:ea typeface="Calibri" panose="020F0502020204030204" pitchFamily="34" charset="0"/>
            </a:endParaRPr>
          </a:p>
          <a:p>
            <a:r>
              <a:rPr lang="hr-HR" sz="2400" kern="100" dirty="0">
                <a:ea typeface="Calibri" panose="020F0502020204030204" pitchFamily="34" charset="0"/>
              </a:rPr>
              <a:t>Dodatne mogućnosti:</a:t>
            </a:r>
          </a:p>
          <a:p>
            <a:pPr lvl="1"/>
            <a:r>
              <a:rPr lang="hr-HR" kern="100" dirty="0">
                <a:ea typeface="Calibri" panose="020F0502020204030204" pitchFamily="34" charset="0"/>
              </a:rPr>
              <a:t>slikanje i spremanje slike</a:t>
            </a:r>
          </a:p>
          <a:p>
            <a:pPr lvl="1"/>
            <a:r>
              <a:rPr lang="hr-HR" kern="100" dirty="0">
                <a:ea typeface="Calibri" panose="020F0502020204030204" pitchFamily="34" charset="0"/>
              </a:rPr>
              <a:t>prikazivanje zanimljive činjenica na upit</a:t>
            </a:r>
          </a:p>
          <a:p>
            <a:pPr marL="0" indent="0">
              <a:buNone/>
            </a:pPr>
            <a:endParaRPr lang="hr-HR" sz="2000" i="1" kern="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hr-HR" sz="2400" dirty="0"/>
          </a:p>
        </p:txBody>
      </p:sp>
      <p:pic>
        <p:nvPicPr>
          <p:cNvPr id="11" name="Picture 10" descr="A cardboard rocket flying over a road&#10;&#10;Description automatically generated">
            <a:extLst>
              <a:ext uri="{FF2B5EF4-FFF2-40B4-BE49-F238E27FC236}">
                <a16:creationId xmlns:a16="http://schemas.microsoft.com/office/drawing/2014/main" id="{6A429441-10C9-9616-B685-6389B260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031" y="1431201"/>
            <a:ext cx="2206889" cy="4904198"/>
          </a:xfrm>
          <a:prstGeom prst="round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656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5" descr="Slika na kojoj se prikazuje snimka zaslona, dizajn&#10;&#10;Opis je automatski generiran">
            <a:extLst>
              <a:ext uri="{FF2B5EF4-FFF2-40B4-BE49-F238E27FC236}">
                <a16:creationId xmlns:a16="http://schemas.microsoft.com/office/drawing/2014/main" id="{4A00DC12-D1EA-240C-E85F-8B754DB0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761" y="182910"/>
            <a:ext cx="3166057" cy="1952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40DEF-C404-E628-3BFF-9157D7BC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365125"/>
            <a:ext cx="11724640" cy="1325563"/>
          </a:xfrm>
        </p:spPr>
        <p:txBody>
          <a:bodyPr>
            <a:normAutofit/>
          </a:bodyPr>
          <a:lstStyle/>
          <a:p>
            <a:r>
              <a:rPr lang="hr-HR" sz="3600" b="1"/>
              <a:t>Z2: Implementacija umjetne inteligencije u Unityju</a:t>
            </a:r>
            <a:endParaRPr lang="en-US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B654-5F6F-5E1E-6068-A0789D2D8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218757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2400" b="1" dirty="0"/>
              <a:t>Zadatak: </a:t>
            </a:r>
            <a:r>
              <a:rPr lang="hr-HR" sz="2400" dirty="0">
                <a:ea typeface="+mn-lt"/>
                <a:cs typeface="+mn-lt"/>
              </a:rPr>
              <a:t>razraditi ponašanje životinja i implementirati prototip korištenjem već postojećih AI rješenja/skripti</a:t>
            </a:r>
          </a:p>
          <a:p>
            <a:endParaRPr lang="hr-HR" sz="2400" dirty="0"/>
          </a:p>
          <a:p>
            <a:endParaRPr lang="hr-H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07D0D-82D7-A014-83EB-FADE3F2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Slika 4" descr="Slika na kojoj se prikazuje igračka, crtić, robot, Animacija&#10;&#10;Opis je automatski generiran">
            <a:extLst>
              <a:ext uri="{FF2B5EF4-FFF2-40B4-BE49-F238E27FC236}">
                <a16:creationId xmlns:a16="http://schemas.microsoft.com/office/drawing/2014/main" id="{B8B778A0-1D7D-45B3-2D1C-FFB920EF4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3765756"/>
            <a:ext cx="4686300" cy="2343150"/>
          </a:xfrm>
          <a:prstGeom prst="rect">
            <a:avLst/>
          </a:prstGeom>
        </p:spPr>
      </p:pic>
      <p:pic>
        <p:nvPicPr>
          <p:cNvPr id="6" name="Slika 5" descr="Slika na kojoj se prikazuje tekst, odijevanje, snimka zaslona, anime&#10;&#10;Opis je automatski generiran">
            <a:extLst>
              <a:ext uri="{FF2B5EF4-FFF2-40B4-BE49-F238E27FC236}">
                <a16:creationId xmlns:a16="http://schemas.microsoft.com/office/drawing/2014/main" id="{C2DB7152-0CF1-97DE-6DA4-3A431020A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5" y="3762997"/>
            <a:ext cx="3543300" cy="2348667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7A6EA92F-C445-69DB-5AAE-57DAF40CD196}"/>
              </a:ext>
            </a:extLst>
          </p:cNvPr>
          <p:cNvSpPr txBox="1"/>
          <p:nvPr/>
        </p:nvSpPr>
        <p:spPr>
          <a:xfrm>
            <a:off x="2409825" y="3260931"/>
            <a:ext cx="2324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 dirty="0"/>
              <a:t>Emerald AI 3.0</a:t>
            </a:r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D74F7F59-FAFB-9765-11D1-02C108ACFE7D}"/>
              </a:ext>
            </a:extLst>
          </p:cNvPr>
          <p:cNvSpPr txBox="1"/>
          <p:nvPr/>
        </p:nvSpPr>
        <p:spPr>
          <a:xfrm>
            <a:off x="7905750" y="3213305"/>
            <a:ext cx="2952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r-HR"/>
              <a:t>ML-</a:t>
            </a:r>
            <a:r>
              <a:rPr lang="hr-HR" err="1"/>
              <a:t>Agents</a:t>
            </a:r>
            <a:r>
              <a:rPr lang="hr-HR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5226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28ADF-FE5F-4EE9-8D58-C659FDA1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 descr="Slika na kojoj se prikazuje snimka zaslona, dizajn&#10;&#10;Opis je automatski generiran">
            <a:extLst>
              <a:ext uri="{FF2B5EF4-FFF2-40B4-BE49-F238E27FC236}">
                <a16:creationId xmlns:a16="http://schemas.microsoft.com/office/drawing/2014/main" id="{5995DFCB-42EE-AF9F-198F-1FA489FF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761" y="182910"/>
            <a:ext cx="3166057" cy="1952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4738E-CCBD-F974-31D0-2B5AB4BE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365125"/>
            <a:ext cx="11724640" cy="1325563"/>
          </a:xfrm>
        </p:spPr>
        <p:txBody>
          <a:bodyPr>
            <a:normAutofit/>
          </a:bodyPr>
          <a:lstStyle/>
          <a:p>
            <a:r>
              <a:rPr lang="hr-HR" sz="3600" b="1"/>
              <a:t>Z2: Usporedba Alata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5710-47E8-27FB-C79E-AD4A791D9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hr-HR" sz="2400">
              <a:ea typeface="+mn-lt"/>
              <a:cs typeface="+mn-lt"/>
            </a:endParaRPr>
          </a:p>
          <a:p>
            <a:endParaRPr lang="hr-HR" sz="2400"/>
          </a:p>
          <a:p>
            <a:endParaRPr lang="hr-HR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0FFE9-879D-8AD9-6D87-542F9AE0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dirty="0" smtClean="0"/>
              <a:pPr/>
              <a:t>9</a:t>
            </a:fld>
            <a:endParaRPr lang="en-US"/>
          </a:p>
        </p:txBody>
      </p:sp>
      <p:graphicFrame>
        <p:nvGraphicFramePr>
          <p:cNvPr id="9" name="Tablica 8">
            <a:extLst>
              <a:ext uri="{FF2B5EF4-FFF2-40B4-BE49-F238E27FC236}">
                <a16:creationId xmlns:a16="http://schemas.microsoft.com/office/drawing/2014/main" id="{C4969A00-CD7B-E2E1-77C0-2096E906D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726608"/>
              </p:ext>
            </p:extLst>
          </p:nvPr>
        </p:nvGraphicFramePr>
        <p:xfrm>
          <a:off x="1367678" y="1552575"/>
          <a:ext cx="9456645" cy="5008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215">
                  <a:extLst>
                    <a:ext uri="{9D8B030D-6E8A-4147-A177-3AD203B41FA5}">
                      <a16:colId xmlns:a16="http://schemas.microsoft.com/office/drawing/2014/main" val="4191521158"/>
                    </a:ext>
                  </a:extLst>
                </a:gridCol>
                <a:gridCol w="3152215">
                  <a:extLst>
                    <a:ext uri="{9D8B030D-6E8A-4147-A177-3AD203B41FA5}">
                      <a16:colId xmlns:a16="http://schemas.microsoft.com/office/drawing/2014/main" val="1928445225"/>
                    </a:ext>
                  </a:extLst>
                </a:gridCol>
                <a:gridCol w="3152215">
                  <a:extLst>
                    <a:ext uri="{9D8B030D-6E8A-4147-A177-3AD203B41FA5}">
                      <a16:colId xmlns:a16="http://schemas.microsoft.com/office/drawing/2014/main" val="73327889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/>
                      <a:r>
                        <a:rPr lang="hr-HR" sz="1800"/>
                        <a:t>Aspekt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Emerald AI 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ML-</a:t>
                      </a:r>
                      <a:r>
                        <a:rPr lang="hr-HR" sz="1800" err="1"/>
                        <a:t>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77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sz="1800"/>
                        <a:t>Plaćanje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96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sz="1800"/>
                        <a:t>Performanse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Dobre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Dobre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62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sz="1800"/>
                        <a:t>Integracija u </a:t>
                      </a:r>
                      <a:r>
                        <a:rPr lang="hr-HR" sz="1800" err="1"/>
                        <a:t>Unity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Jednostavna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Zahtjevnija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88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sz="1800"/>
                        <a:t>Dokumentacija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Opširna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Opširna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001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sz="1800"/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Neintuitivan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Jednostavan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06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sz="1800"/>
                        <a:t>Korišteni algoritmi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PPO,SAC,DDPG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7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sz="1800"/>
                        <a:t>Korišteni modeli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80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hr-HR" sz="1800" b="0" i="0" u="none" strike="noStrike" noProof="0">
                          <a:solidFill>
                            <a:srgbClr val="000000"/>
                          </a:solidFill>
                          <a:latin typeface="Univers"/>
                        </a:rPr>
                        <a:t>MLP, CNN, RNN</a:t>
                      </a:r>
                      <a:endParaRPr lang="sr-Latn-R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54816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r-HR" sz="1800"/>
                        <a:t>Korištenje resursa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hr-HR" sz="180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hr-HR" sz="1800"/>
                        <a:t>CPU, GPU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3438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r-HR" sz="1800"/>
                        <a:t>Brzina razvoja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hr-HR" sz="1800"/>
                        <a:t>Brzi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hr-HR" sz="1800"/>
                        <a:t>Spori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74187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r-HR" sz="1800"/>
                        <a:t>Prednosti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hr-HR" sz="1800"/>
                        <a:t>Predefinirana ponašanja, jednostavno korištenje,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hr-HR" sz="1800"/>
                        <a:t>Prilagodljivost, široka primjena, kreativnost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8740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r-HR" sz="1800"/>
                        <a:t>Ograničenja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hr-HR" sz="1800"/>
                        <a:t>Oslanja se na animacije modela, ograničen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hr-HR" sz="1800"/>
                        <a:t>Potrebno iskustvo i razumijevanje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81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96090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Custom 3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61BC9E"/>
      </a:accent1>
      <a:accent2>
        <a:srgbClr val="FAB627"/>
      </a:accent2>
      <a:accent3>
        <a:srgbClr val="814DFF"/>
      </a:accent3>
      <a:accent4>
        <a:srgbClr val="FF1F85"/>
      </a:accent4>
      <a:accent5>
        <a:srgbClr val="1A98FF"/>
      </a:accent5>
      <a:accent6>
        <a:srgbClr val="954F72"/>
      </a:accent6>
      <a:hlink>
        <a:srgbClr val="2100F7"/>
      </a:hlink>
      <a:folHlink>
        <a:srgbClr val="61BC9E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732CDC5F9DE94685EE080C31C18597" ma:contentTypeVersion="0" ma:contentTypeDescription="Create a new document." ma:contentTypeScope="" ma:versionID="996e8b39e565ebdb9b3960986d6c28f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9CCF7D-98DC-4C45-9D60-CA4FE3B5EB5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910</Words>
  <Application>Microsoft Office PowerPoint</Application>
  <PresentationFormat>Widescreen</PresentationFormat>
  <Paragraphs>198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 New</vt:lpstr>
      <vt:lpstr>Times New Roman</vt:lpstr>
      <vt:lpstr>Univers</vt:lpstr>
      <vt:lpstr>GradientUnivers</vt:lpstr>
      <vt:lpstr>Studija izvedivosti ozbiljne igre Aqua Saviours na temu zagađenja oceana</vt:lpstr>
      <vt:lpstr>Projekt Play2Green</vt:lpstr>
      <vt:lpstr>Aqua Saviours</vt:lpstr>
      <vt:lpstr>Zadatak</vt:lpstr>
      <vt:lpstr>PowerPoint Presentation</vt:lpstr>
      <vt:lpstr>PowerPoint Presentation</vt:lpstr>
      <vt:lpstr>Z1: Implementacija proširene stvarnosti u Unityju</vt:lpstr>
      <vt:lpstr>Z2: Implementacija umjetne inteligencije u Unityju</vt:lpstr>
      <vt:lpstr>Z2: Usporedba Alata</vt:lpstr>
      <vt:lpstr>Z2: Rezultati</vt:lpstr>
      <vt:lpstr>Z3: Evaluacija i razrada edukacijskog sadržaja</vt:lpstr>
      <vt:lpstr>Z3: Sustav dijaloga u Unityju</vt:lpstr>
      <vt:lpstr>Z3: Sustav dijaloga u Unityju</vt:lpstr>
      <vt:lpstr>Z4: Evaluacija usvajanja gradiva</vt:lpstr>
      <vt:lpstr>Z4: Kviz – testna Unity igra</vt:lpstr>
      <vt:lpstr>Z4: Arhitektura rješenja</vt:lpstr>
      <vt:lpstr>Z4: Kviz – testna Unity igra</vt:lpstr>
      <vt:lpstr>Z4: Ispis servisa za obradu</vt:lpstr>
      <vt:lpstr>Z5: Integracija Unity projekta u Flutter aplikaciju</vt:lpstr>
      <vt:lpstr>Z5: Ideja</vt:lpstr>
      <vt:lpstr>Z5: Prototip</vt:lpstr>
      <vt:lpstr>Z5: Analiza</vt:lpstr>
      <vt:lpstr>Zaključak</vt:lpstr>
      <vt:lpstr>Hvala na pozornosti!</vt:lpstr>
      <vt:lpstr>Literatura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Ivana Gače</dc:creator>
  <cp:lastModifiedBy>Maja Jurić</cp:lastModifiedBy>
  <cp:revision>8</cp:revision>
  <dcterms:created xsi:type="dcterms:W3CDTF">2022-09-26T15:04:47Z</dcterms:created>
  <dcterms:modified xsi:type="dcterms:W3CDTF">2024-01-24T23:42:42Z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0x0101007C732CDC5F9DE94685EE080C31C18597</vt:lpwstr>
  </property>
  <property fmtid="{D5CDD505-2E9C-101B-9397-08002B2CF9AE}" pid="3" name="MediaServiceImageTags">
    <vt:lpwstr/>
  </property>
  <property fmtid="{D5CDD505-2E9C-101B-9397-08002B2CF9AE}" pid="4" name="Order">
    <vt:r8>11100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